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 varScale="1">
        <p:scale>
          <a:sx n="97" d="100"/>
          <a:sy n="97" d="100"/>
        </p:scale>
        <p:origin x="72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0F4E9-664F-2A60-2CC0-5DBF036FA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715490"/>
            <a:ext cx="8915399" cy="1794036"/>
          </a:xfrm>
        </p:spPr>
        <p:txBody>
          <a:bodyPr>
            <a:normAutofit/>
          </a:bodyPr>
          <a:lstStyle/>
          <a:p>
            <a:r>
              <a:rPr lang="ru-RU" b="1" dirty="0"/>
              <a:t>Ненасильственное общение. Язык Жизни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D6299E-7EA5-5822-E1B1-3DEFDB24C7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24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Основатель метода ННО Маршалл Розенберг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8815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128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29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0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1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2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3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4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5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6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7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8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9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5141" name="Group 5140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5142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3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4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5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6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7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8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9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50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51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52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53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155" name="Rectangle 5154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57" name="Freeform 11">
            <a:extLst>
              <a:ext uri="{FF2B5EF4-FFF2-40B4-BE49-F238E27FC236}">
                <a16:creationId xmlns:a16="http://schemas.microsoft.com/office/drawing/2014/main" id="{5B3CCFC9-E82D-444E-9621-FE5F95E67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92D844-C689-28F3-DAA0-D69B7967E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effectLst/>
              </a:rPr>
              <a:t>Анализирование других выражает наши собственные потребности и ценности</a:t>
            </a:r>
            <a:endParaRPr lang="en-US" sz="2800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F8D9E1-75E6-6BC0-5E5F-9E8CEB321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12029" y="2778357"/>
            <a:ext cx="4140772" cy="377762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Wingdings 3" charset="2"/>
              <a:buChar char=""/>
            </a:pPr>
            <a:r>
              <a:rPr lang="en-US" sz="1600" b="1" dirty="0">
                <a:solidFill>
                  <a:srgbClr val="000000"/>
                </a:solidFill>
                <a:effectLst/>
              </a:rPr>
              <a:t>любой подобный анализ другого человека – это трагическое выражение наших собственных ценностей и потребностей</a:t>
            </a:r>
          </a:p>
          <a:p>
            <a:pPr marL="285750" indent="-285750">
              <a:buFont typeface="Wingdings 3" charset="2"/>
              <a:buChar char=""/>
            </a:pPr>
            <a:r>
              <a:rPr lang="en-US" sz="1600" b="1" dirty="0">
                <a:solidFill>
                  <a:srgbClr val="000000"/>
                </a:solidFill>
                <a:effectLst/>
              </a:rPr>
              <a:t>выражая их, мы усиливаем защитную реакцию и сопротивление тех, чье поведение нас тревожит</a:t>
            </a:r>
            <a:endParaRPr lang="en-US" sz="1600" b="1" dirty="0">
              <a:solidFill>
                <a:srgbClr val="00000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B180E9E-9A14-51E6-6867-261558D10A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3856" y="645106"/>
            <a:ext cx="5247747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4994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DDE44-7637-C9A6-0FEE-5AFC6EE61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184" y="758118"/>
            <a:ext cx="8911687" cy="1280890"/>
          </a:xfrm>
        </p:spPr>
        <p:txBody>
          <a:bodyPr/>
          <a:lstStyle/>
          <a:p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Просьба о честной реакции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Сердце 2">
            <a:extLst>
              <a:ext uri="{FF2B5EF4-FFF2-40B4-BE49-F238E27FC236}">
                <a16:creationId xmlns:a16="http://schemas.microsoft.com/office/drawing/2014/main" id="{0BEE1CF6-382C-9F4A-15F5-83D23CB204C7}"/>
              </a:ext>
            </a:extLst>
          </p:cNvPr>
          <p:cNvSpPr/>
          <p:nvPr/>
        </p:nvSpPr>
        <p:spPr>
          <a:xfrm>
            <a:off x="568061" y="2398985"/>
            <a:ext cx="3791607" cy="3526219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Реакцию слушателя</a:t>
            </a:r>
          </a:p>
        </p:txBody>
      </p:sp>
      <p:sp>
        <p:nvSpPr>
          <p:cNvPr id="4" name="Сердце 3">
            <a:extLst>
              <a:ext uri="{FF2B5EF4-FFF2-40B4-BE49-F238E27FC236}">
                <a16:creationId xmlns:a16="http://schemas.microsoft.com/office/drawing/2014/main" id="{E771DB24-F736-A33C-315F-82C6710981DB}"/>
              </a:ext>
            </a:extLst>
          </p:cNvPr>
          <p:cNvSpPr/>
          <p:nvPr/>
        </p:nvSpPr>
        <p:spPr>
          <a:xfrm>
            <a:off x="4441934" y="2398985"/>
            <a:ext cx="3791606" cy="3526219"/>
          </a:xfrm>
          <a:prstGeom prst="heart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ea typeface="Calibri" panose="020F0502020204030204" pitchFamily="34" charset="0"/>
                <a:cs typeface="Times New Roman" panose="02020603050405020304" pitchFamily="18" charset="0"/>
              </a:rPr>
              <a:t>М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ысли слушателя</a:t>
            </a:r>
          </a:p>
        </p:txBody>
      </p:sp>
      <p:sp>
        <p:nvSpPr>
          <p:cNvPr id="5" name="Сердце 4">
            <a:extLst>
              <a:ext uri="{FF2B5EF4-FFF2-40B4-BE49-F238E27FC236}">
                <a16:creationId xmlns:a16="http://schemas.microsoft.com/office/drawing/2014/main" id="{6ADA35BC-79F9-D34C-391A-8987AC888960}"/>
              </a:ext>
            </a:extLst>
          </p:cNvPr>
          <p:cNvSpPr/>
          <p:nvPr/>
        </p:nvSpPr>
        <p:spPr>
          <a:xfrm>
            <a:off x="8315807" y="2398985"/>
            <a:ext cx="3641832" cy="3526220"/>
          </a:xfrm>
          <a:prstGeom prst="heart">
            <a:avLst/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намерения слушателя: захочет ли он совершить конкретное действие</a:t>
            </a:r>
            <a:endParaRPr lang="ru-RU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2B702BE-C0B7-8E3D-EBD9-762FF9C4CC1E}"/>
              </a:ext>
            </a:extLst>
          </p:cNvPr>
          <p:cNvSpPr/>
          <p:nvPr/>
        </p:nvSpPr>
        <p:spPr>
          <a:xfrm>
            <a:off x="2636239" y="1526629"/>
            <a:ext cx="6962837" cy="5123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Если мы проявляем уязвимость, нам часто хочется знать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3362260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7" name="Group 22536">
            <a:extLst>
              <a:ext uri="{FF2B5EF4-FFF2-40B4-BE49-F238E27FC236}">
                <a16:creationId xmlns:a16="http://schemas.microsoft.com/office/drawing/2014/main" id="{40F598D0-0F0E-4968-B1D9-18A8CA154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2538" name="Freeform 11">
              <a:extLst>
                <a:ext uri="{FF2B5EF4-FFF2-40B4-BE49-F238E27FC236}">
                  <a16:creationId xmlns:a16="http://schemas.microsoft.com/office/drawing/2014/main" id="{9ED33622-15D2-4E4B-BD6A-604E6F0C2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39" name="Freeform 12">
              <a:extLst>
                <a:ext uri="{FF2B5EF4-FFF2-40B4-BE49-F238E27FC236}">
                  <a16:creationId xmlns:a16="http://schemas.microsoft.com/office/drawing/2014/main" id="{8F2B4AA9-8625-42A4-A35C-D08B4B597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0" name="Freeform 13">
              <a:extLst>
                <a:ext uri="{FF2B5EF4-FFF2-40B4-BE49-F238E27FC236}">
                  <a16:creationId xmlns:a16="http://schemas.microsoft.com/office/drawing/2014/main" id="{8DC48271-8FB3-41F6-B59C-9B259D3D8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1" name="Freeform 14">
              <a:extLst>
                <a:ext uri="{FF2B5EF4-FFF2-40B4-BE49-F238E27FC236}">
                  <a16:creationId xmlns:a16="http://schemas.microsoft.com/office/drawing/2014/main" id="{BB796F2E-8BC6-4BC1-8654-F3CAC4E0F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2" name="Freeform 15">
              <a:extLst>
                <a:ext uri="{FF2B5EF4-FFF2-40B4-BE49-F238E27FC236}">
                  <a16:creationId xmlns:a16="http://schemas.microsoft.com/office/drawing/2014/main" id="{CE77FC17-3BC6-42D4-9763-2752F87FB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3" name="Freeform 16">
              <a:extLst>
                <a:ext uri="{FF2B5EF4-FFF2-40B4-BE49-F238E27FC236}">
                  <a16:creationId xmlns:a16="http://schemas.microsoft.com/office/drawing/2014/main" id="{4918A71A-AED7-4F14-9BB0-D0C219571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4" name="Freeform 17">
              <a:extLst>
                <a:ext uri="{FF2B5EF4-FFF2-40B4-BE49-F238E27FC236}">
                  <a16:creationId xmlns:a16="http://schemas.microsoft.com/office/drawing/2014/main" id="{9B21D4F9-D813-4E4F-A3E3-4F107BBA9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5" name="Freeform 18">
              <a:extLst>
                <a:ext uri="{FF2B5EF4-FFF2-40B4-BE49-F238E27FC236}">
                  <a16:creationId xmlns:a16="http://schemas.microsoft.com/office/drawing/2014/main" id="{4DEC9723-DD9D-46D0-A2F5-241C76034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6" name="Freeform 19">
              <a:extLst>
                <a:ext uri="{FF2B5EF4-FFF2-40B4-BE49-F238E27FC236}">
                  <a16:creationId xmlns:a16="http://schemas.microsoft.com/office/drawing/2014/main" id="{82979E29-0BC5-4E7B-99A9-47B6E3DDC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7" name="Freeform 20">
              <a:extLst>
                <a:ext uri="{FF2B5EF4-FFF2-40B4-BE49-F238E27FC236}">
                  <a16:creationId xmlns:a16="http://schemas.microsoft.com/office/drawing/2014/main" id="{5F769BCF-F673-4CFF-8A95-87A84F25B2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8" name="Freeform 21">
              <a:extLst>
                <a:ext uri="{FF2B5EF4-FFF2-40B4-BE49-F238E27FC236}">
                  <a16:creationId xmlns:a16="http://schemas.microsoft.com/office/drawing/2014/main" id="{0AAD3DF5-7E6E-4407-B68B-38D6A7180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9" name="Freeform 22">
              <a:extLst>
                <a:ext uri="{FF2B5EF4-FFF2-40B4-BE49-F238E27FC236}">
                  <a16:creationId xmlns:a16="http://schemas.microsoft.com/office/drawing/2014/main" id="{4113E7BF-10C7-4448-8E77-E13F7D157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2551" name="Group 22550">
            <a:extLst>
              <a:ext uri="{FF2B5EF4-FFF2-40B4-BE49-F238E27FC236}">
                <a16:creationId xmlns:a16="http://schemas.microsoft.com/office/drawing/2014/main" id="{A45A5D64-394A-4ABB-938B-187FE288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2552" name="Freeform 27">
              <a:extLst>
                <a:ext uri="{FF2B5EF4-FFF2-40B4-BE49-F238E27FC236}">
                  <a16:creationId xmlns:a16="http://schemas.microsoft.com/office/drawing/2014/main" id="{6DA75D72-CB63-467A-B30B-407ECBAFE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3" name="Freeform 28">
              <a:extLst>
                <a:ext uri="{FF2B5EF4-FFF2-40B4-BE49-F238E27FC236}">
                  <a16:creationId xmlns:a16="http://schemas.microsoft.com/office/drawing/2014/main" id="{72EF1374-F5FE-4D95-8998-6219AB8D9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4" name="Freeform 29">
              <a:extLst>
                <a:ext uri="{FF2B5EF4-FFF2-40B4-BE49-F238E27FC236}">
                  <a16:creationId xmlns:a16="http://schemas.microsoft.com/office/drawing/2014/main" id="{F9189B74-0722-49CD-B74C-828181E22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5" name="Freeform 30">
              <a:extLst>
                <a:ext uri="{FF2B5EF4-FFF2-40B4-BE49-F238E27FC236}">
                  <a16:creationId xmlns:a16="http://schemas.microsoft.com/office/drawing/2014/main" id="{BFD4E0E1-0114-47F7-84AA-DDE8D9AF1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6" name="Freeform 31">
              <a:extLst>
                <a:ext uri="{FF2B5EF4-FFF2-40B4-BE49-F238E27FC236}">
                  <a16:creationId xmlns:a16="http://schemas.microsoft.com/office/drawing/2014/main" id="{C16F5C4C-7D4C-49ED-B130-1F398AB83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7" name="Freeform 32">
              <a:extLst>
                <a:ext uri="{FF2B5EF4-FFF2-40B4-BE49-F238E27FC236}">
                  <a16:creationId xmlns:a16="http://schemas.microsoft.com/office/drawing/2014/main" id="{D308A7F6-F8C6-42AE-971E-CB028A9C3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8" name="Freeform 33">
              <a:extLst>
                <a:ext uri="{FF2B5EF4-FFF2-40B4-BE49-F238E27FC236}">
                  <a16:creationId xmlns:a16="http://schemas.microsoft.com/office/drawing/2014/main" id="{306C015B-8BC9-4594-9D06-8521B4A64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9" name="Freeform 34">
              <a:extLst>
                <a:ext uri="{FF2B5EF4-FFF2-40B4-BE49-F238E27FC236}">
                  <a16:creationId xmlns:a16="http://schemas.microsoft.com/office/drawing/2014/main" id="{8A8EBD12-7A6A-45F8-B659-E43EF19B2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60" name="Freeform 35">
              <a:extLst>
                <a:ext uri="{FF2B5EF4-FFF2-40B4-BE49-F238E27FC236}">
                  <a16:creationId xmlns:a16="http://schemas.microsoft.com/office/drawing/2014/main" id="{819856B3-6DAB-4B2F-9E37-5081209E4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61" name="Freeform 36">
              <a:extLst>
                <a:ext uri="{FF2B5EF4-FFF2-40B4-BE49-F238E27FC236}">
                  <a16:creationId xmlns:a16="http://schemas.microsoft.com/office/drawing/2014/main" id="{949D6AD6-7E14-477A-BEA1-DE6386908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62" name="Freeform 37">
              <a:extLst>
                <a:ext uri="{FF2B5EF4-FFF2-40B4-BE49-F238E27FC236}">
                  <a16:creationId xmlns:a16="http://schemas.microsoft.com/office/drawing/2014/main" id="{9C284209-3117-4AAD-B8F6-A9816FB77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63" name="Freeform 38">
              <a:extLst>
                <a:ext uri="{FF2B5EF4-FFF2-40B4-BE49-F238E27FC236}">
                  <a16:creationId xmlns:a16="http://schemas.microsoft.com/office/drawing/2014/main" id="{29E1D2FF-07FA-46E2-8D64-F666BBFC9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2565" name="Rectangle 22564">
            <a:extLst>
              <a:ext uri="{FF2B5EF4-FFF2-40B4-BE49-F238E27FC236}">
                <a16:creationId xmlns:a16="http://schemas.microsoft.com/office/drawing/2014/main" id="{D927AF5C-4415-4C75-96FF-D34E2CF73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567" name="Freeform 6">
            <a:extLst>
              <a:ext uri="{FF2B5EF4-FFF2-40B4-BE49-F238E27FC236}">
                <a16:creationId xmlns:a16="http://schemas.microsoft.com/office/drawing/2014/main" id="{817CA632-DDA7-4926-856E-5F05C2F20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22569" name="Rectangle 22568">
            <a:extLst>
              <a:ext uri="{FF2B5EF4-FFF2-40B4-BE49-F238E27FC236}">
                <a16:creationId xmlns:a16="http://schemas.microsoft.com/office/drawing/2014/main" id="{13A0FBA4-796D-476E-A8E2-91024D9B7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571" name="Group 22570">
            <a:extLst>
              <a:ext uri="{FF2B5EF4-FFF2-40B4-BE49-F238E27FC236}">
                <a16:creationId xmlns:a16="http://schemas.microsoft.com/office/drawing/2014/main" id="{0CE4D580-4BA1-4368-8399-61CD55D97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87364" y="228600"/>
            <a:ext cx="2851523" cy="6638625"/>
            <a:chOff x="2487613" y="285750"/>
            <a:chExt cx="2428875" cy="5654676"/>
          </a:xfrm>
        </p:grpSpPr>
        <p:sp>
          <p:nvSpPr>
            <p:cNvPr id="22572" name="Freeform 11">
              <a:extLst>
                <a:ext uri="{FF2B5EF4-FFF2-40B4-BE49-F238E27FC236}">
                  <a16:creationId xmlns:a16="http://schemas.microsoft.com/office/drawing/2014/main" id="{A97B535E-13E6-4CD4-B0CB-F134067E0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73" name="Freeform 12">
              <a:extLst>
                <a:ext uri="{FF2B5EF4-FFF2-40B4-BE49-F238E27FC236}">
                  <a16:creationId xmlns:a16="http://schemas.microsoft.com/office/drawing/2014/main" id="{01363FF8-98C4-4770-A3B0-EA685B131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74" name="Freeform 13">
              <a:extLst>
                <a:ext uri="{FF2B5EF4-FFF2-40B4-BE49-F238E27FC236}">
                  <a16:creationId xmlns:a16="http://schemas.microsoft.com/office/drawing/2014/main" id="{CD9BE3BC-02AB-4A4C-B6B6-7C051E2AD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75" name="Freeform 14">
              <a:extLst>
                <a:ext uri="{FF2B5EF4-FFF2-40B4-BE49-F238E27FC236}">
                  <a16:creationId xmlns:a16="http://schemas.microsoft.com/office/drawing/2014/main" id="{8929B6E9-EB54-457B-84DF-78A08C3DD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76" name="Freeform 15">
              <a:extLst>
                <a:ext uri="{FF2B5EF4-FFF2-40B4-BE49-F238E27FC236}">
                  <a16:creationId xmlns:a16="http://schemas.microsoft.com/office/drawing/2014/main" id="{169C48C0-6760-443F-95EC-D52440A0E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77" name="Freeform 16">
              <a:extLst>
                <a:ext uri="{FF2B5EF4-FFF2-40B4-BE49-F238E27FC236}">
                  <a16:creationId xmlns:a16="http://schemas.microsoft.com/office/drawing/2014/main" id="{C492EDAD-1C87-46F4-B241-ED49A570C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78" name="Freeform 17">
              <a:extLst>
                <a:ext uri="{FF2B5EF4-FFF2-40B4-BE49-F238E27FC236}">
                  <a16:creationId xmlns:a16="http://schemas.microsoft.com/office/drawing/2014/main" id="{F727176C-B415-40E0-AAC8-66407D603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79" name="Freeform 18">
              <a:extLst>
                <a:ext uri="{FF2B5EF4-FFF2-40B4-BE49-F238E27FC236}">
                  <a16:creationId xmlns:a16="http://schemas.microsoft.com/office/drawing/2014/main" id="{4ADC1FD0-16B1-491A-B738-229644D8E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80" name="Freeform 19">
              <a:extLst>
                <a:ext uri="{FF2B5EF4-FFF2-40B4-BE49-F238E27FC236}">
                  <a16:creationId xmlns:a16="http://schemas.microsoft.com/office/drawing/2014/main" id="{2F1EA84B-A17F-48BD-BCAF-0265E3378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81" name="Freeform 20">
              <a:extLst>
                <a:ext uri="{FF2B5EF4-FFF2-40B4-BE49-F238E27FC236}">
                  <a16:creationId xmlns:a16="http://schemas.microsoft.com/office/drawing/2014/main" id="{B6159BAC-CC1E-46BA-8BD6-90F0B6A78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82" name="Freeform 21">
              <a:extLst>
                <a:ext uri="{FF2B5EF4-FFF2-40B4-BE49-F238E27FC236}">
                  <a16:creationId xmlns:a16="http://schemas.microsoft.com/office/drawing/2014/main" id="{F500923A-5BC8-4177-B17D-5E7D13F0B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83" name="Freeform 22">
              <a:extLst>
                <a:ext uri="{FF2B5EF4-FFF2-40B4-BE49-F238E27FC236}">
                  <a16:creationId xmlns:a16="http://schemas.microsoft.com/office/drawing/2014/main" id="{73C2A3F4-D96F-4E68-94A5-25AD3D544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2585" name="Group 22584">
            <a:extLst>
              <a:ext uri="{FF2B5EF4-FFF2-40B4-BE49-F238E27FC236}">
                <a16:creationId xmlns:a16="http://schemas.microsoft.com/office/drawing/2014/main" id="{39A9846C-A532-4FAB-AE08-76F688E8F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4579" y="-786"/>
            <a:ext cx="2356675" cy="6854040"/>
            <a:chOff x="6627813" y="194833"/>
            <a:chExt cx="1952625" cy="5678918"/>
          </a:xfrm>
        </p:grpSpPr>
        <p:sp>
          <p:nvSpPr>
            <p:cNvPr id="22586" name="Freeform 27">
              <a:extLst>
                <a:ext uri="{FF2B5EF4-FFF2-40B4-BE49-F238E27FC236}">
                  <a16:creationId xmlns:a16="http://schemas.microsoft.com/office/drawing/2014/main" id="{871FE909-EBFF-4F62-AEB8-2064DBAC8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87" name="Freeform 28">
              <a:extLst>
                <a:ext uri="{FF2B5EF4-FFF2-40B4-BE49-F238E27FC236}">
                  <a16:creationId xmlns:a16="http://schemas.microsoft.com/office/drawing/2014/main" id="{0007857F-A4C8-4917-91CB-7F03E749E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88" name="Freeform 29">
              <a:extLst>
                <a:ext uri="{FF2B5EF4-FFF2-40B4-BE49-F238E27FC236}">
                  <a16:creationId xmlns:a16="http://schemas.microsoft.com/office/drawing/2014/main" id="{08C8B64C-4133-4EF5-A5EB-CAAD3E7E5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89" name="Freeform 30">
              <a:extLst>
                <a:ext uri="{FF2B5EF4-FFF2-40B4-BE49-F238E27FC236}">
                  <a16:creationId xmlns:a16="http://schemas.microsoft.com/office/drawing/2014/main" id="{800B178D-DC7E-4AF2-A830-D273E4E55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90" name="Freeform 31">
              <a:extLst>
                <a:ext uri="{FF2B5EF4-FFF2-40B4-BE49-F238E27FC236}">
                  <a16:creationId xmlns:a16="http://schemas.microsoft.com/office/drawing/2014/main" id="{8F606109-8F81-4D14-BADA-3F0F9CB96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91" name="Freeform 32">
              <a:extLst>
                <a:ext uri="{FF2B5EF4-FFF2-40B4-BE49-F238E27FC236}">
                  <a16:creationId xmlns:a16="http://schemas.microsoft.com/office/drawing/2014/main" id="{442CD8CB-A2A8-4EDC-8BAE-CD55BC5AE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92" name="Freeform 33">
              <a:extLst>
                <a:ext uri="{FF2B5EF4-FFF2-40B4-BE49-F238E27FC236}">
                  <a16:creationId xmlns:a16="http://schemas.microsoft.com/office/drawing/2014/main" id="{67C29503-B0A2-4E98-89B3-A3E013E9C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93" name="Freeform 34">
              <a:extLst>
                <a:ext uri="{FF2B5EF4-FFF2-40B4-BE49-F238E27FC236}">
                  <a16:creationId xmlns:a16="http://schemas.microsoft.com/office/drawing/2014/main" id="{5DF7D2E7-830F-4709-9334-F3E2F08D6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94" name="Freeform 35">
              <a:extLst>
                <a:ext uri="{FF2B5EF4-FFF2-40B4-BE49-F238E27FC236}">
                  <a16:creationId xmlns:a16="http://schemas.microsoft.com/office/drawing/2014/main" id="{9331AB2A-5AE7-49E2-8BB7-A8F9FB66D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95" name="Freeform 36">
              <a:extLst>
                <a:ext uri="{FF2B5EF4-FFF2-40B4-BE49-F238E27FC236}">
                  <a16:creationId xmlns:a16="http://schemas.microsoft.com/office/drawing/2014/main" id="{FD86ADC4-D54A-4983-9D20-9CE43388B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96" name="Freeform 37">
              <a:extLst>
                <a:ext uri="{FF2B5EF4-FFF2-40B4-BE49-F238E27FC236}">
                  <a16:creationId xmlns:a16="http://schemas.microsoft.com/office/drawing/2014/main" id="{A5EAE631-BFFD-4854-9FA2-229D6108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97" name="Freeform 38">
              <a:extLst>
                <a:ext uri="{FF2B5EF4-FFF2-40B4-BE49-F238E27FC236}">
                  <a16:creationId xmlns:a16="http://schemas.microsoft.com/office/drawing/2014/main" id="{1D70CA22-C62F-4FD9-9D90-78B104393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61C22-E942-E1A4-4E28-EC134409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190" y="2944062"/>
            <a:ext cx="3181597" cy="38417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800" b="1" dirty="0" err="1">
                <a:effectLst/>
              </a:rPr>
              <a:t>Различия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между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solidFill>
                  <a:srgbClr val="00B050"/>
                </a:solidFill>
                <a:effectLst/>
              </a:rPr>
              <a:t>просьбами</a:t>
            </a:r>
            <a:r>
              <a:rPr lang="en-US" sz="1800" b="1" dirty="0">
                <a:effectLst/>
              </a:rPr>
              <a:t> и </a:t>
            </a:r>
            <a:r>
              <a:rPr lang="en-US" sz="1800" b="1" dirty="0" err="1">
                <a:solidFill>
                  <a:srgbClr val="FF0000"/>
                </a:solidFill>
                <a:effectLst/>
              </a:rPr>
              <a:t>требованиями</a:t>
            </a:r>
            <a:br>
              <a:rPr lang="en-US" sz="1800" dirty="0">
                <a:effectLst/>
              </a:rPr>
            </a:br>
            <a:br>
              <a:rPr lang="en-US" sz="1800" dirty="0">
                <a:effectLst/>
              </a:rPr>
            </a:br>
            <a:br>
              <a:rPr lang="en-US" sz="1800" dirty="0">
                <a:effectLst/>
              </a:rPr>
            </a:br>
            <a:r>
              <a:rPr lang="en-US" sz="1800" b="1" dirty="0" err="1">
                <a:effectLst/>
              </a:rPr>
              <a:t>Когда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люди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слышат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наши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effectLst/>
              </a:rPr>
              <a:t>требования</a:t>
            </a:r>
            <a:r>
              <a:rPr lang="en-US" sz="1800" b="1" dirty="0">
                <a:effectLst/>
              </a:rPr>
              <a:t>, </a:t>
            </a:r>
            <a:r>
              <a:rPr lang="en-US" sz="1800" b="1" dirty="0" err="1">
                <a:effectLst/>
              </a:rPr>
              <a:t>они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видят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две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возможности</a:t>
            </a:r>
            <a:r>
              <a:rPr lang="en-US" sz="1800" b="1" dirty="0">
                <a:effectLst/>
              </a:rPr>
              <a:t> – </a:t>
            </a:r>
            <a:r>
              <a:rPr lang="en-US" sz="1800" b="1" dirty="0" err="1">
                <a:effectLst/>
              </a:rPr>
              <a:t>подчинение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или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сопротивление</a:t>
            </a:r>
            <a:br>
              <a:rPr lang="en-US" sz="1800" b="1" dirty="0">
                <a:effectLst/>
              </a:rPr>
            </a:br>
            <a:br>
              <a:rPr lang="en-US" sz="1800" b="1" dirty="0">
                <a:effectLst/>
              </a:rPr>
            </a:br>
            <a:r>
              <a:rPr lang="en-US" sz="1800" b="1" dirty="0" err="1">
                <a:effectLst/>
              </a:rPr>
              <a:t>Чтобы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отличить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solidFill>
                  <a:srgbClr val="00B050"/>
                </a:solidFill>
                <a:effectLst/>
              </a:rPr>
              <a:t>просьбу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от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effectLst/>
              </a:rPr>
              <a:t>требования</a:t>
            </a:r>
            <a:r>
              <a:rPr lang="en-US" sz="1800" b="1" dirty="0">
                <a:effectLst/>
              </a:rPr>
              <a:t>, </a:t>
            </a:r>
            <a:r>
              <a:rPr lang="en-US" sz="1800" b="1" dirty="0" err="1">
                <a:effectLst/>
              </a:rPr>
              <a:t>понаблюдайте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за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поведением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человека</a:t>
            </a:r>
            <a:r>
              <a:rPr lang="en-US" sz="1800" b="1" dirty="0">
                <a:effectLst/>
              </a:rPr>
              <a:t>, не </a:t>
            </a:r>
            <a:r>
              <a:rPr lang="en-US" sz="1800" b="1" dirty="0" err="1">
                <a:effectLst/>
              </a:rPr>
              <a:t>получившего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отклика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на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свои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слова</a:t>
            </a:r>
            <a:br>
              <a:rPr lang="en-US" sz="1800" b="1" dirty="0">
                <a:effectLst/>
              </a:rPr>
            </a:br>
            <a:br>
              <a:rPr lang="en-US" sz="1800" b="1" dirty="0">
                <a:effectLst/>
              </a:rPr>
            </a:br>
            <a:r>
              <a:rPr lang="en-US" sz="1800" b="1" dirty="0" err="1">
                <a:effectLst/>
              </a:rPr>
              <a:t>Если</a:t>
            </a:r>
            <a:r>
              <a:rPr lang="en-US" sz="1800" b="1" dirty="0">
                <a:effectLst/>
              </a:rPr>
              <a:t> в </a:t>
            </a:r>
            <a:r>
              <a:rPr lang="en-US" sz="1800" b="1" dirty="0" err="1">
                <a:effectLst/>
              </a:rPr>
              <a:t>ответ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на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отказ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звучит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критика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или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осуждение</a:t>
            </a:r>
            <a:r>
              <a:rPr lang="en-US" sz="1800" b="1" dirty="0">
                <a:effectLst/>
              </a:rPr>
              <a:t>, </a:t>
            </a:r>
            <a:r>
              <a:rPr lang="en-US" sz="1800" b="1" dirty="0" err="1">
                <a:effectLst/>
              </a:rPr>
              <a:t>то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это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было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effectLst/>
              </a:rPr>
              <a:t>требование</a:t>
            </a:r>
            <a:br>
              <a:rPr lang="en-US" sz="1800" b="1" dirty="0">
                <a:effectLst/>
              </a:rPr>
            </a:br>
            <a:br>
              <a:rPr lang="en-US" sz="1800" b="1" dirty="0">
                <a:effectLst/>
              </a:rPr>
            </a:br>
            <a:r>
              <a:rPr lang="en-US" sz="1800" b="1" dirty="0" err="1">
                <a:effectLst/>
              </a:rPr>
              <a:t>Если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собеседнику</a:t>
            </a:r>
            <a:r>
              <a:rPr lang="en-US" sz="1800" b="1" dirty="0">
                <a:effectLst/>
              </a:rPr>
              <a:t> в </a:t>
            </a:r>
            <a:r>
              <a:rPr lang="en-US" sz="1800" b="1" dirty="0" err="1">
                <a:effectLst/>
              </a:rPr>
              <a:t>ответ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на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его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отказ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навязывают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чувство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вины</a:t>
            </a:r>
            <a:r>
              <a:rPr lang="en-US" sz="1800" b="1" dirty="0">
                <a:effectLst/>
              </a:rPr>
              <a:t>, </a:t>
            </a:r>
            <a:r>
              <a:rPr lang="en-US" sz="1800" b="1" dirty="0" err="1">
                <a:effectLst/>
              </a:rPr>
              <a:t>то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это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было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effectLst/>
              </a:rPr>
              <a:t>требование</a:t>
            </a:r>
            <a:br>
              <a:rPr lang="en-US" sz="1800" b="1" dirty="0">
                <a:effectLst/>
              </a:rPr>
            </a:br>
            <a:br>
              <a:rPr lang="en-US" sz="1800" b="1" dirty="0">
                <a:effectLst/>
              </a:rPr>
            </a:br>
            <a:r>
              <a:rPr lang="en-US" sz="1800" b="1" dirty="0" err="1">
                <a:effectLst/>
              </a:rPr>
              <a:t>Если</a:t>
            </a:r>
            <a:r>
              <a:rPr lang="en-US" sz="1800" b="1" dirty="0">
                <a:effectLst/>
              </a:rPr>
              <a:t> в </a:t>
            </a:r>
            <a:r>
              <a:rPr lang="en-US" sz="1800" b="1" dirty="0" err="1">
                <a:effectLst/>
              </a:rPr>
              <a:t>ответ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на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отказ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человек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проявляет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понимание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по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отношению</a:t>
            </a:r>
            <a:r>
              <a:rPr lang="en-US" sz="1800" b="1" dirty="0">
                <a:effectLst/>
              </a:rPr>
              <a:t> к </a:t>
            </a:r>
            <a:r>
              <a:rPr lang="en-US" sz="1800" b="1" dirty="0" err="1">
                <a:effectLst/>
              </a:rPr>
              <a:t>собеседнику</a:t>
            </a:r>
            <a:r>
              <a:rPr lang="en-US" sz="1800" b="1" dirty="0">
                <a:effectLst/>
              </a:rPr>
              <a:t>, </a:t>
            </a:r>
            <a:r>
              <a:rPr lang="en-US" sz="1800" b="1" dirty="0" err="1">
                <a:effectLst/>
              </a:rPr>
              <a:t>тогда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это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была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solidFill>
                  <a:srgbClr val="00B050"/>
                </a:solidFill>
                <a:effectLst/>
              </a:rPr>
              <a:t>просьба</a:t>
            </a:r>
            <a:br>
              <a:rPr lang="en-US" sz="1100" dirty="0">
                <a:effectLst/>
              </a:rPr>
            </a:br>
            <a:endParaRPr lang="en-US" sz="1100" dirty="0"/>
          </a:p>
        </p:txBody>
      </p:sp>
      <p:sp>
        <p:nvSpPr>
          <p:cNvPr id="22599" name="Rectangle 22598">
            <a:extLst>
              <a:ext uri="{FF2B5EF4-FFF2-40B4-BE49-F238E27FC236}">
                <a16:creationId xmlns:a16="http://schemas.microsoft.com/office/drawing/2014/main" id="{BCBE9826-B2C1-49C8-8318-9CBB3F44E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355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530" name="Picture 2" descr="Каждый человек совершает ошибки, а муж - это прежде всего человек, ошибки к...">
            <a:extLst>
              <a:ext uri="{FF2B5EF4-FFF2-40B4-BE49-F238E27FC236}">
                <a16:creationId xmlns:a16="http://schemas.microsoft.com/office/drawing/2014/main" id="{84DA93F2-F7D4-8A4B-CF78-78ABEEEE8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63" r="-2" b="7541"/>
          <a:stretch/>
        </p:blipFill>
        <p:spPr bwMode="auto">
          <a:xfrm>
            <a:off x="1" y="10"/>
            <a:ext cx="6100402" cy="343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01" name="Freeform 33">
            <a:extLst>
              <a:ext uri="{FF2B5EF4-FFF2-40B4-BE49-F238E27FC236}">
                <a16:creationId xmlns:a16="http://schemas.microsoft.com/office/drawing/2014/main" id="{39843567-C8F5-4027-87F5-B3DE86E09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87355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2532" name="Picture 4" descr="Можно ли уволить работника, отказавшегося проходить вакцинацию. можно ли ув...">
            <a:extLst>
              <a:ext uri="{FF2B5EF4-FFF2-40B4-BE49-F238E27FC236}">
                <a16:creationId xmlns:a16="http://schemas.microsoft.com/office/drawing/2014/main" id="{FCFBBAFA-1850-2B43-487C-4A1E6F603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4" b="5654"/>
          <a:stretch/>
        </p:blipFill>
        <p:spPr bwMode="auto">
          <a:xfrm>
            <a:off x="1" y="3443912"/>
            <a:ext cx="6100402" cy="341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603" name="Straight Connector 22602">
            <a:extLst>
              <a:ext uri="{FF2B5EF4-FFF2-40B4-BE49-F238E27FC236}">
                <a16:creationId xmlns:a16="http://schemas.microsoft.com/office/drawing/2014/main" id="{6A1AAE0B-6FBF-423E-A905-FF218DC54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426234"/>
            <a:ext cx="6225966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84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40F598D0-0F0E-4968-B1D9-18A8CA154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34" name="Freeform 11">
              <a:extLst>
                <a:ext uri="{FF2B5EF4-FFF2-40B4-BE49-F238E27FC236}">
                  <a16:creationId xmlns:a16="http://schemas.microsoft.com/office/drawing/2014/main" id="{9ED33622-15D2-4E4B-BD6A-604E6F0C2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35" name="Freeform 12">
              <a:extLst>
                <a:ext uri="{FF2B5EF4-FFF2-40B4-BE49-F238E27FC236}">
                  <a16:creationId xmlns:a16="http://schemas.microsoft.com/office/drawing/2014/main" id="{8F2B4AA9-8625-42A4-A35C-D08B4B597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36" name="Freeform 13">
              <a:extLst>
                <a:ext uri="{FF2B5EF4-FFF2-40B4-BE49-F238E27FC236}">
                  <a16:creationId xmlns:a16="http://schemas.microsoft.com/office/drawing/2014/main" id="{8DC48271-8FB3-41F6-B59C-9B259D3D8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37" name="Freeform 14">
              <a:extLst>
                <a:ext uri="{FF2B5EF4-FFF2-40B4-BE49-F238E27FC236}">
                  <a16:creationId xmlns:a16="http://schemas.microsoft.com/office/drawing/2014/main" id="{BB796F2E-8BC6-4BC1-8654-F3CAC4E0F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38" name="Freeform 15">
              <a:extLst>
                <a:ext uri="{FF2B5EF4-FFF2-40B4-BE49-F238E27FC236}">
                  <a16:creationId xmlns:a16="http://schemas.microsoft.com/office/drawing/2014/main" id="{CE77FC17-3BC6-42D4-9763-2752F87FB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39" name="Freeform 16">
              <a:extLst>
                <a:ext uri="{FF2B5EF4-FFF2-40B4-BE49-F238E27FC236}">
                  <a16:creationId xmlns:a16="http://schemas.microsoft.com/office/drawing/2014/main" id="{4918A71A-AED7-4F14-9BB0-D0C219571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0" name="Freeform 17">
              <a:extLst>
                <a:ext uri="{FF2B5EF4-FFF2-40B4-BE49-F238E27FC236}">
                  <a16:creationId xmlns:a16="http://schemas.microsoft.com/office/drawing/2014/main" id="{9B21D4F9-D813-4E4F-A3E3-4F107BBA9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1" name="Freeform 18">
              <a:extLst>
                <a:ext uri="{FF2B5EF4-FFF2-40B4-BE49-F238E27FC236}">
                  <a16:creationId xmlns:a16="http://schemas.microsoft.com/office/drawing/2014/main" id="{4DEC9723-DD9D-46D0-A2F5-241C76034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2" name="Freeform 19">
              <a:extLst>
                <a:ext uri="{FF2B5EF4-FFF2-40B4-BE49-F238E27FC236}">
                  <a16:creationId xmlns:a16="http://schemas.microsoft.com/office/drawing/2014/main" id="{82979E29-0BC5-4E7B-99A9-47B6E3DDC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3" name="Freeform 20">
              <a:extLst>
                <a:ext uri="{FF2B5EF4-FFF2-40B4-BE49-F238E27FC236}">
                  <a16:creationId xmlns:a16="http://schemas.microsoft.com/office/drawing/2014/main" id="{5F769BCF-F673-4CFF-8A95-87A84F25B2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4" name="Freeform 21">
              <a:extLst>
                <a:ext uri="{FF2B5EF4-FFF2-40B4-BE49-F238E27FC236}">
                  <a16:creationId xmlns:a16="http://schemas.microsoft.com/office/drawing/2014/main" id="{0AAD3DF5-7E6E-4407-B68B-38D6A7180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5" name="Freeform 22">
              <a:extLst>
                <a:ext uri="{FF2B5EF4-FFF2-40B4-BE49-F238E27FC236}">
                  <a16:creationId xmlns:a16="http://schemas.microsoft.com/office/drawing/2014/main" id="{4113E7BF-10C7-4448-8E77-E13F7D157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A45A5D64-394A-4ABB-938B-187FE288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1048" name="Freeform 27">
              <a:extLst>
                <a:ext uri="{FF2B5EF4-FFF2-40B4-BE49-F238E27FC236}">
                  <a16:creationId xmlns:a16="http://schemas.microsoft.com/office/drawing/2014/main" id="{6DA75D72-CB63-467A-B30B-407ECBAFE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9" name="Freeform 28">
              <a:extLst>
                <a:ext uri="{FF2B5EF4-FFF2-40B4-BE49-F238E27FC236}">
                  <a16:creationId xmlns:a16="http://schemas.microsoft.com/office/drawing/2014/main" id="{72EF1374-F5FE-4D95-8998-6219AB8D9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0" name="Freeform 29">
              <a:extLst>
                <a:ext uri="{FF2B5EF4-FFF2-40B4-BE49-F238E27FC236}">
                  <a16:creationId xmlns:a16="http://schemas.microsoft.com/office/drawing/2014/main" id="{F9189B74-0722-49CD-B74C-828181E22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1" name="Freeform 30">
              <a:extLst>
                <a:ext uri="{FF2B5EF4-FFF2-40B4-BE49-F238E27FC236}">
                  <a16:creationId xmlns:a16="http://schemas.microsoft.com/office/drawing/2014/main" id="{BFD4E0E1-0114-47F7-84AA-DDE8D9AF1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2" name="Freeform 31">
              <a:extLst>
                <a:ext uri="{FF2B5EF4-FFF2-40B4-BE49-F238E27FC236}">
                  <a16:creationId xmlns:a16="http://schemas.microsoft.com/office/drawing/2014/main" id="{C16F5C4C-7D4C-49ED-B130-1F398AB83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3" name="Freeform 32">
              <a:extLst>
                <a:ext uri="{FF2B5EF4-FFF2-40B4-BE49-F238E27FC236}">
                  <a16:creationId xmlns:a16="http://schemas.microsoft.com/office/drawing/2014/main" id="{D308A7F6-F8C6-42AE-971E-CB028A9C3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4" name="Freeform 33">
              <a:extLst>
                <a:ext uri="{FF2B5EF4-FFF2-40B4-BE49-F238E27FC236}">
                  <a16:creationId xmlns:a16="http://schemas.microsoft.com/office/drawing/2014/main" id="{306C015B-8BC9-4594-9D06-8521B4A64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5" name="Freeform 34">
              <a:extLst>
                <a:ext uri="{FF2B5EF4-FFF2-40B4-BE49-F238E27FC236}">
                  <a16:creationId xmlns:a16="http://schemas.microsoft.com/office/drawing/2014/main" id="{8A8EBD12-7A6A-45F8-B659-E43EF19B2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6" name="Freeform 35">
              <a:extLst>
                <a:ext uri="{FF2B5EF4-FFF2-40B4-BE49-F238E27FC236}">
                  <a16:creationId xmlns:a16="http://schemas.microsoft.com/office/drawing/2014/main" id="{819856B3-6DAB-4B2F-9E37-5081209E4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7" name="Freeform 36">
              <a:extLst>
                <a:ext uri="{FF2B5EF4-FFF2-40B4-BE49-F238E27FC236}">
                  <a16:creationId xmlns:a16="http://schemas.microsoft.com/office/drawing/2014/main" id="{949D6AD6-7E14-477A-BEA1-DE6386908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8" name="Freeform 37">
              <a:extLst>
                <a:ext uri="{FF2B5EF4-FFF2-40B4-BE49-F238E27FC236}">
                  <a16:creationId xmlns:a16="http://schemas.microsoft.com/office/drawing/2014/main" id="{9C284209-3117-4AAD-B8F6-A9816FB77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9" name="Freeform 38">
              <a:extLst>
                <a:ext uri="{FF2B5EF4-FFF2-40B4-BE49-F238E27FC236}">
                  <a16:creationId xmlns:a16="http://schemas.microsoft.com/office/drawing/2014/main" id="{29E1D2FF-07FA-46E2-8D64-F666BBFC9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D927AF5C-4415-4C75-96FF-D34E2CF73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3" name="Freeform 11">
            <a:extLst>
              <a:ext uri="{FF2B5EF4-FFF2-40B4-BE49-F238E27FC236}">
                <a16:creationId xmlns:a16="http://schemas.microsoft.com/office/drawing/2014/main" id="{DCCE0A12-FB20-4549-A76B-194AB069C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065" name="Rectangle 1064">
            <a:extLst>
              <a:ext uri="{FF2B5EF4-FFF2-40B4-BE49-F238E27FC236}">
                <a16:creationId xmlns:a16="http://schemas.microsoft.com/office/drawing/2014/main" id="{C6C6603D-F559-4CD2-92AB-1C1608E37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0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C9BBE-7903-23E2-6391-74408ABF9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700" b="1" dirty="0" err="1">
                <a:solidFill>
                  <a:srgbClr val="723627"/>
                </a:solidFill>
                <a:effectLst/>
              </a:rPr>
              <a:t>Обращаясь</a:t>
            </a:r>
            <a:r>
              <a:rPr lang="en-US" sz="2700" b="1" dirty="0">
                <a:solidFill>
                  <a:srgbClr val="723627"/>
                </a:solidFill>
                <a:effectLst/>
              </a:rPr>
              <a:t> к </a:t>
            </a:r>
            <a:r>
              <a:rPr lang="en-US" sz="2700" b="1" dirty="0" err="1">
                <a:solidFill>
                  <a:srgbClr val="723627"/>
                </a:solidFill>
                <a:effectLst/>
              </a:rPr>
              <a:t>кому-то</a:t>
            </a:r>
            <a:r>
              <a:rPr lang="en-US" sz="2700" b="1" dirty="0">
                <a:solidFill>
                  <a:srgbClr val="723627"/>
                </a:solidFill>
                <a:effectLst/>
              </a:rPr>
              <a:t> с </a:t>
            </a:r>
            <a:r>
              <a:rPr lang="en-US" sz="2700" b="1" dirty="0" err="1">
                <a:solidFill>
                  <a:srgbClr val="723627"/>
                </a:solidFill>
                <a:effectLst/>
              </a:rPr>
              <a:t>просьбой</a:t>
            </a:r>
            <a:r>
              <a:rPr lang="en-US" sz="2700" b="1" dirty="0">
                <a:solidFill>
                  <a:srgbClr val="723627"/>
                </a:solidFill>
                <a:effectLst/>
              </a:rPr>
              <a:t>, </a:t>
            </a:r>
            <a:r>
              <a:rPr lang="en-US" sz="2700" b="1" dirty="0" err="1">
                <a:solidFill>
                  <a:srgbClr val="723627"/>
                </a:solidFill>
                <a:effectLst/>
              </a:rPr>
              <a:t>необходимо</a:t>
            </a:r>
            <a:r>
              <a:rPr lang="en-US" sz="2700" b="1" dirty="0">
                <a:solidFill>
                  <a:srgbClr val="723627"/>
                </a:solidFill>
                <a:effectLst/>
              </a:rPr>
              <a:t> </a:t>
            </a:r>
            <a:r>
              <a:rPr lang="en-US" sz="2700" b="1" dirty="0" err="1">
                <a:solidFill>
                  <a:srgbClr val="723627"/>
                </a:solidFill>
                <a:effectLst/>
              </a:rPr>
              <a:t>проверить</a:t>
            </a:r>
            <a:r>
              <a:rPr lang="en-US" sz="2700" b="1" dirty="0">
                <a:solidFill>
                  <a:srgbClr val="723627"/>
                </a:solidFill>
                <a:effectLst/>
              </a:rPr>
              <a:t>, </a:t>
            </a:r>
            <a:r>
              <a:rPr lang="en-US" sz="2700" b="1" dirty="0" err="1">
                <a:solidFill>
                  <a:srgbClr val="723627"/>
                </a:solidFill>
                <a:effectLst/>
              </a:rPr>
              <a:t>нет</a:t>
            </a:r>
            <a:r>
              <a:rPr lang="en-US" sz="2700" b="1" dirty="0">
                <a:solidFill>
                  <a:srgbClr val="723627"/>
                </a:solidFill>
                <a:effectLst/>
              </a:rPr>
              <a:t> </a:t>
            </a:r>
            <a:r>
              <a:rPr lang="en-US" sz="2700" b="1" dirty="0" err="1">
                <a:solidFill>
                  <a:srgbClr val="723627"/>
                </a:solidFill>
                <a:effectLst/>
              </a:rPr>
              <a:t>ли</a:t>
            </a:r>
            <a:r>
              <a:rPr lang="en-US" sz="2700" b="1" dirty="0">
                <a:solidFill>
                  <a:srgbClr val="723627"/>
                </a:solidFill>
                <a:effectLst/>
              </a:rPr>
              <a:t> </a:t>
            </a:r>
            <a:r>
              <a:rPr lang="en-US" sz="2700" b="1" dirty="0" err="1">
                <a:solidFill>
                  <a:srgbClr val="723627"/>
                </a:solidFill>
                <a:effectLst/>
              </a:rPr>
              <a:t>там</a:t>
            </a:r>
            <a:r>
              <a:rPr lang="en-US" sz="2700" b="1" dirty="0">
                <a:solidFill>
                  <a:srgbClr val="723627"/>
                </a:solidFill>
                <a:effectLst/>
              </a:rPr>
              <a:t> </a:t>
            </a:r>
            <a:r>
              <a:rPr lang="en-US" sz="2700" b="1" dirty="0" err="1">
                <a:solidFill>
                  <a:srgbClr val="723627"/>
                </a:solidFill>
                <a:effectLst/>
              </a:rPr>
              <a:t>мыслей</a:t>
            </a:r>
            <a:r>
              <a:rPr lang="en-US" sz="2700" b="1" dirty="0">
                <a:solidFill>
                  <a:srgbClr val="723627"/>
                </a:solidFill>
                <a:effectLst/>
              </a:rPr>
              <a:t>, </a:t>
            </a:r>
            <a:r>
              <a:rPr lang="en-US" sz="2700" b="1" dirty="0" err="1">
                <a:solidFill>
                  <a:srgbClr val="723627"/>
                </a:solidFill>
                <a:effectLst/>
              </a:rPr>
              <a:t>которые</a:t>
            </a:r>
            <a:r>
              <a:rPr lang="en-US" sz="2700" b="1" dirty="0">
                <a:solidFill>
                  <a:srgbClr val="723627"/>
                </a:solidFill>
                <a:effectLst/>
              </a:rPr>
              <a:t> </a:t>
            </a:r>
            <a:r>
              <a:rPr lang="en-US" sz="2700" b="1" dirty="0" err="1">
                <a:solidFill>
                  <a:srgbClr val="723627"/>
                </a:solidFill>
                <a:effectLst/>
              </a:rPr>
              <a:t>автоматически</a:t>
            </a:r>
            <a:r>
              <a:rPr lang="en-US" sz="2700" b="1" dirty="0">
                <a:solidFill>
                  <a:srgbClr val="723627"/>
                </a:solidFill>
                <a:effectLst/>
              </a:rPr>
              <a:t> </a:t>
            </a:r>
            <a:r>
              <a:rPr lang="en-US" sz="2700" b="1" dirty="0" err="1">
                <a:solidFill>
                  <a:srgbClr val="723627"/>
                </a:solidFill>
                <a:effectLst/>
              </a:rPr>
              <a:t>превращают</a:t>
            </a:r>
            <a:r>
              <a:rPr lang="en-US" sz="2700" b="1" dirty="0">
                <a:solidFill>
                  <a:srgbClr val="723627"/>
                </a:solidFill>
                <a:effectLst/>
              </a:rPr>
              <a:t> </a:t>
            </a:r>
            <a:r>
              <a:rPr lang="en-US" sz="2700" b="1" dirty="0" err="1">
                <a:solidFill>
                  <a:srgbClr val="723627"/>
                </a:solidFill>
                <a:effectLst/>
              </a:rPr>
              <a:t>просьбы</a:t>
            </a:r>
            <a:r>
              <a:rPr lang="en-US" sz="2700" b="1" dirty="0">
                <a:solidFill>
                  <a:srgbClr val="723627"/>
                </a:solidFill>
                <a:effectLst/>
              </a:rPr>
              <a:t> в </a:t>
            </a:r>
            <a:r>
              <a:rPr lang="en-US" sz="2700" b="1" dirty="0" err="1">
                <a:solidFill>
                  <a:srgbClr val="FF0000"/>
                </a:solidFill>
                <a:effectLst/>
              </a:rPr>
              <a:t>требования</a:t>
            </a:r>
            <a:r>
              <a:rPr lang="en-US" sz="2700" b="1" dirty="0">
                <a:solidFill>
                  <a:srgbClr val="723627"/>
                </a:solidFill>
                <a:effectLst/>
              </a:rPr>
              <a:t>: </a:t>
            </a:r>
            <a:br>
              <a:rPr lang="en-US" sz="1700" dirty="0">
                <a:solidFill>
                  <a:srgbClr val="723627"/>
                </a:solidFill>
                <a:effectLst/>
              </a:rPr>
            </a:br>
            <a:endParaRPr lang="en-US" sz="1700" dirty="0">
              <a:solidFill>
                <a:srgbClr val="723627"/>
              </a:solidFill>
            </a:endParaRPr>
          </a:p>
        </p:txBody>
      </p:sp>
      <p:pic>
        <p:nvPicPr>
          <p:cNvPr id="1026" name="Picture 2" descr="кот мультик шрек жалость.">
            <a:extLst>
              <a:ext uri="{FF2B5EF4-FFF2-40B4-BE49-F238E27FC236}">
                <a16:creationId xmlns:a16="http://schemas.microsoft.com/office/drawing/2014/main" id="{1BD8EE4D-A9C2-2E9A-28B4-A3173235D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2" r="10327" b="2"/>
          <a:stretch/>
        </p:blipFill>
        <p:spPr bwMode="auto">
          <a:xfrm>
            <a:off x="-2650" y="10"/>
            <a:ext cx="4646985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7" name="Rectangle 1066">
            <a:extLst>
              <a:ext uri="{FF2B5EF4-FFF2-40B4-BE49-F238E27FC236}">
                <a16:creationId xmlns:a16="http://schemas.microsoft.com/office/drawing/2014/main" id="{027C296A-0617-4D21-AF6B-358A10ABD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rgbClr val="7236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9" name="Freeform 11">
            <a:extLst>
              <a:ext uri="{FF2B5EF4-FFF2-40B4-BE49-F238E27FC236}">
                <a16:creationId xmlns:a16="http://schemas.microsoft.com/office/drawing/2014/main" id="{4D8B6B03-4DCB-4178-B843-7DCD12039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028" name="Picture 4" descr="Пин от пользователя some one на доске Cat Кошки, Милые котики, Кошачьи карт...">
            <a:extLst>
              <a:ext uri="{FF2B5EF4-FFF2-40B4-BE49-F238E27FC236}">
                <a16:creationId xmlns:a16="http://schemas.microsoft.com/office/drawing/2014/main" id="{E912771F-9FB4-3E26-07EF-19B80D6F40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8" r="1" b="15613"/>
          <a:stretch/>
        </p:blipFill>
        <p:spPr bwMode="auto">
          <a:xfrm>
            <a:off x="-1552" y="3429000"/>
            <a:ext cx="464698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BDA9979-0841-4105-9C70-00F46A1C4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33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6934" y="3429000"/>
            <a:ext cx="4662638" cy="0"/>
          </a:xfrm>
          <a:prstGeom prst="line">
            <a:avLst/>
          </a:prstGeom>
          <a:ln w="50800">
            <a:solidFill>
              <a:srgbClr val="723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996C28-BEA0-950F-72DE-179BBA1490D5}"/>
              </a:ext>
            </a:extLst>
          </p:cNvPr>
          <p:cNvSpPr txBox="1"/>
          <p:nvPr/>
        </p:nvSpPr>
        <p:spPr>
          <a:xfrm>
            <a:off x="6318572" y="3156528"/>
            <a:ext cx="5066419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rgbClr val="DEDE6B"/>
              </a:buClr>
              <a:buFont typeface="Wingdings 3" charset="2"/>
              <a:buChar char="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• 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Он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должен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прибирать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за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собой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</a:p>
          <a:p>
            <a:pPr>
              <a:spcBef>
                <a:spcPts val="1000"/>
              </a:spcBef>
              <a:buClr>
                <a:srgbClr val="DEDE6B"/>
              </a:buClr>
              <a:buFont typeface="Wingdings 3" charset="2"/>
              <a:buChar char="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• 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Она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обязана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делать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то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что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я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говорю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</a:p>
          <a:p>
            <a:pPr>
              <a:spcBef>
                <a:spcPts val="1000"/>
              </a:spcBef>
              <a:buClr>
                <a:srgbClr val="DEDE6B"/>
              </a:buClr>
              <a:buFont typeface="Wingdings 3" charset="2"/>
              <a:buChar char="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• Я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заслуживаю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прибавки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к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зарплате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</a:p>
          <a:p>
            <a:pPr>
              <a:spcBef>
                <a:spcPts val="1000"/>
              </a:spcBef>
              <a:buClr>
                <a:srgbClr val="DEDE6B"/>
              </a:buClr>
              <a:buFont typeface="Wingdings 3" charset="2"/>
              <a:buChar char="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• С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моей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стороны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справедливо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будет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задержать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их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</a:p>
          <a:p>
            <a:pPr>
              <a:spcBef>
                <a:spcPts val="1000"/>
              </a:spcBef>
              <a:buClr>
                <a:srgbClr val="DEDE6B"/>
              </a:buClr>
              <a:buFont typeface="Wingdings 3" charset="2"/>
              <a:buChar char="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• Я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имею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право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на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большее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количество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свободного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времени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515872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EA0D68-0D3E-DBFA-22A4-831C7480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Упражнение 4 </a:t>
            </a:r>
            <a:b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Выражение просьб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700CB1-336D-C847-F628-61DECC013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овпадают ли наши мнения относительно того, что такое ясно выраженная просьба? укажите предложение, в котором ясно описывается определенное действие, которое нужно совершить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7668650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056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57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58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59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60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61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62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63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64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65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66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67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070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71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72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73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74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75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76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77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78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79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80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81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083" name="Rectangle 2082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85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2087" name="Rectangle 2086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Пойми меня.">
            <a:extLst>
              <a:ext uri="{FF2B5EF4-FFF2-40B4-BE49-F238E27FC236}">
                <a16:creationId xmlns:a16="http://schemas.microsoft.com/office/drawing/2014/main" id="{2EF61F23-DE46-B06C-F060-29F70569C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1" b="1259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F0CDD-CB91-E37A-1199-C52F3841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>
                <a:solidFill>
                  <a:schemeClr val="tx1"/>
                </a:solidFill>
                <a:effectLst/>
              </a:rPr>
              <a:t>«Я хочу, чтобы ты меня понял»</a:t>
            </a:r>
            <a:endParaRPr lang="en-US" sz="5400" b="1">
              <a:solidFill>
                <a:schemeClr val="tx1"/>
              </a:solidFill>
            </a:endParaRPr>
          </a:p>
        </p:txBody>
      </p: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474A9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91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53586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90E5C0-0215-8C27-CCC9-E58D41B6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Слова «хочу, чтобы ты меня понял» не являются ясным выражением просьбы об определенном действии</a:t>
            </a:r>
          </a:p>
        </p:txBody>
      </p:sp>
      <p:pic>
        <p:nvPicPr>
          <p:cNvPr id="3074" name="Picture 2" descr="Когда у вас уже будут дети? бестактные вопросы - и как на них реагировать ">
            <a:extLst>
              <a:ext uri="{FF2B5EF4-FFF2-40B4-BE49-F238E27FC236}">
                <a16:creationId xmlns:a16="http://schemas.microsoft.com/office/drawing/2014/main" id="{9299C284-80C9-3DEE-21F6-461AC68B9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426" y="2533649"/>
            <a:ext cx="6676103" cy="370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1733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104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05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06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07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08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09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10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11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12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13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14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15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117" name="Group 4116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4118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19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0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1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2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3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4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5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6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7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8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9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131" name="Rectangle 4130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33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35" name="Rectangle 4134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- Черная пантера ">
            <a:extLst>
              <a:ext uri="{FF2B5EF4-FFF2-40B4-BE49-F238E27FC236}">
                <a16:creationId xmlns:a16="http://schemas.microsoft.com/office/drawing/2014/main" id="{373279F2-8A44-1965-8EAD-7670E28D6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3C3281-51EB-1169-351D-259A90DD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1">
                <a:solidFill>
                  <a:schemeClr val="tx1"/>
                </a:solidFill>
                <a:effectLst/>
              </a:rPr>
              <a:t>«Я хочу, чтобы ты назвал один из моих поступков, который тебе понравился»</a:t>
            </a:r>
            <a:endParaRPr lang="en-US" sz="4600">
              <a:solidFill>
                <a:schemeClr val="tx1"/>
              </a:solidFill>
            </a:endParaRPr>
          </a:p>
        </p:txBody>
      </p:sp>
      <p:sp>
        <p:nvSpPr>
          <p:cNvPr id="4137" name="Rectangle 4136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91564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39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2443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24B5E-3335-6FBF-757D-9F1AC9CEC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00B050"/>
                </a:solidFill>
              </a:rPr>
              <a:t>Здесь высказывается просьба об определенном действии</a:t>
            </a:r>
          </a:p>
        </p:txBody>
      </p:sp>
      <p:pic>
        <p:nvPicPr>
          <p:cNvPr id="5122" name="Picture 2" descr="Майские праздники, &amp;quot;золотые&amp;quot; визы и &amp;quot;Сколково&amp;quot; в Твери ...">
            <a:extLst>
              <a:ext uri="{FF2B5EF4-FFF2-40B4-BE49-F238E27FC236}">
                <a16:creationId xmlns:a16="http://schemas.microsoft.com/office/drawing/2014/main" id="{35DF9981-159D-ACEE-C7A7-0438B3646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1905000"/>
            <a:ext cx="6513871" cy="413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9822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1" name="Group 6150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6152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3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4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5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6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7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8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9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60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61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62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63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165" name="Group 6164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6166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67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68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69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0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1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2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3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4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5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6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7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179" name="Rectangle 6178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81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6183" name="Rectangle 6182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10 трюков стать уверенным в себе человеком.">
            <a:extLst>
              <a:ext uri="{FF2B5EF4-FFF2-40B4-BE49-F238E27FC236}">
                <a16:creationId xmlns:a16="http://schemas.microsoft.com/office/drawing/2014/main" id="{7724DE5F-7BC4-507F-3FA4-615C53FA9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049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4D98-DF48-B9E9-0539-33FCA74B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1">
                <a:solidFill>
                  <a:schemeClr val="tx1"/>
                </a:solidFill>
                <a:effectLst/>
              </a:rPr>
              <a:t>«Мне хотелось бы, чтобы ты чувствовал большую уверенность в себе» </a:t>
            </a:r>
            <a:endParaRPr lang="en-US" sz="5000" b="1">
              <a:solidFill>
                <a:schemeClr val="tx1"/>
              </a:solidFill>
            </a:endParaRPr>
          </a:p>
        </p:txBody>
      </p:sp>
      <p:sp>
        <p:nvSpPr>
          <p:cNvPr id="6185" name="Rectangle 6184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7F1E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87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66404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5F72A-0246-D679-884E-19CA6B365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Слова «чувствовать большую уверенность в себе» не содержат ясной просьбы об определенном действии</a:t>
            </a:r>
          </a:p>
        </p:txBody>
      </p:sp>
      <p:pic>
        <p:nvPicPr>
          <p:cNvPr id="7170" name="Picture 2" descr="Мы можем легко преодолеть ситуацию, когда чувствуем уверенность в своих сил...">
            <a:extLst>
              <a:ext uri="{FF2B5EF4-FFF2-40B4-BE49-F238E27FC236}">
                <a16:creationId xmlns:a16="http://schemas.microsoft.com/office/drawing/2014/main" id="{0EFF673C-7762-CA0C-71A2-696C2C0E6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877" y="2930012"/>
            <a:ext cx="5909188" cy="362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022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E95E26-4225-194B-8FB5-9927ABE9F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Классификация и осуждение людей способствуют насилию</a:t>
            </a:r>
            <a:endParaRPr lang="ru-RU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C4A1C86-C9D3-084D-225B-5CFEDE76B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Корень многих случаев насилия:</a:t>
            </a:r>
          </a:p>
          <a:p>
            <a:pPr marL="285750" indent="-285750">
              <a:buFontTx/>
              <a:buChar char="-"/>
            </a:pP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Вербального</a:t>
            </a:r>
            <a:endParaRPr lang="ru-RU" sz="18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Психологического</a:t>
            </a:r>
          </a:p>
          <a:p>
            <a:pPr marL="285750" indent="-285750">
              <a:buFontTx/>
              <a:buChar char="-"/>
            </a:pP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Физического</a:t>
            </a:r>
            <a:endParaRPr lang="ru-RU" sz="18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ru-RU" dirty="0"/>
          </a:p>
        </p:txBody>
      </p:sp>
      <p:sp>
        <p:nvSpPr>
          <p:cNvPr id="5" name="Стрелка: вниз 4">
            <a:extLst>
              <a:ext uri="{FF2B5EF4-FFF2-40B4-BE49-F238E27FC236}">
                <a16:creationId xmlns:a16="http://schemas.microsoft.com/office/drawing/2014/main" id="{2ABC5E8C-2722-E8AC-1C9A-A4D41CA2DCB4}"/>
              </a:ext>
            </a:extLst>
          </p:cNvPr>
          <p:cNvSpPr/>
          <p:nvPr/>
        </p:nvSpPr>
        <p:spPr>
          <a:xfrm>
            <a:off x="4051298" y="3549360"/>
            <a:ext cx="399474" cy="39456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ятиугольник 5">
            <a:extLst>
              <a:ext uri="{FF2B5EF4-FFF2-40B4-BE49-F238E27FC236}">
                <a16:creationId xmlns:a16="http://schemas.microsoft.com/office/drawing/2014/main" id="{9E17657B-FB7F-BDB7-C88F-3790472B48B8}"/>
              </a:ext>
            </a:extLst>
          </p:cNvPr>
          <p:cNvSpPr/>
          <p:nvPr/>
        </p:nvSpPr>
        <p:spPr>
          <a:xfrm>
            <a:off x="2498435" y="4066384"/>
            <a:ext cx="3505199" cy="2606889"/>
          </a:xfrm>
          <a:prstGeom prst="pen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Поиск причины конфликта в неправильности противника</a:t>
            </a:r>
            <a:endParaRPr lang="ru-RU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29B6CEA-FAF9-4EBB-3728-76438863B9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726" y="729672"/>
            <a:ext cx="4904509" cy="486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4352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9" name="Group 8198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200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01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02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03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04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05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06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07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08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09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10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11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213" name="Group 8212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8214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15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16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17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18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19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20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21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22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23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24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25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27" name="Rectangle 8226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29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231" name="Rectangle 8230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Белая футболка с оригинальным принтом ! не смотря на милое личико АЛКОГОЛИЧ...">
            <a:extLst>
              <a:ext uri="{FF2B5EF4-FFF2-40B4-BE49-F238E27FC236}">
                <a16:creationId xmlns:a16="http://schemas.microsoft.com/office/drawing/2014/main" id="{D5721831-8CC5-3EAF-E6CC-FA07CC059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2" b="1097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8E0300-5571-8FE8-9722-B74ABDD9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>
                <a:solidFill>
                  <a:schemeClr val="tx1"/>
                </a:solidFill>
                <a:effectLst/>
              </a:rPr>
              <a:t>«Я хочу, чтобы ты перестал пить» </a:t>
            </a:r>
            <a:endParaRPr lang="en-US" sz="5400" b="1">
              <a:solidFill>
                <a:schemeClr val="tx1"/>
              </a:solidFill>
            </a:endParaRPr>
          </a:p>
        </p:txBody>
      </p:sp>
      <p:sp>
        <p:nvSpPr>
          <p:cNvPr id="8233" name="Rectangle 8232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35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0217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6A3B3A-B808-A5C8-E507-98272B0C5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Слова «я хочу, чтобы ты перестал пить» выражают не то, чего хочет автор высказывания, а скорее то, чего она не хочет</a:t>
            </a:r>
          </a:p>
        </p:txBody>
      </p:sp>
      <p:pic>
        <p:nvPicPr>
          <p:cNvPr id="9218" name="Picture 2" descr="Почему не стоит вместо водки пить пиво? ">
            <a:extLst>
              <a:ext uri="{FF2B5EF4-FFF2-40B4-BE49-F238E27FC236}">
                <a16:creationId xmlns:a16="http://schemas.microsoft.com/office/drawing/2014/main" id="{F1696090-DA5E-8EA1-4AC1-21B958D30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48" y="2939845"/>
            <a:ext cx="6263149" cy="364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6126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7" name="Group 10246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248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49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50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51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52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53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54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55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56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57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58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59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261" name="Group 10260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10262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63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64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65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66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67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68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69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70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71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72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73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275" name="Rectangle 10274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77" name="Freeform 6">
            <a:extLst>
              <a:ext uri="{FF2B5EF4-FFF2-40B4-BE49-F238E27FC236}">
                <a16:creationId xmlns:a16="http://schemas.microsoft.com/office/drawing/2014/main" id="{76CB6AE4-A444-41E5-A744-47F048A1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0279" name="Rectangle 10278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281" name="Rectangle 10280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CE8CB-0E3E-FFB1-34A0-02F8AEB63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rgbClr val="FEFFFF"/>
                </a:solidFill>
                <a:effectLst/>
              </a:rPr>
              <a:t>«Я хочу, чтобы ты позволил мне быть собой»</a:t>
            </a:r>
            <a:endParaRPr lang="en-US" sz="4000" b="1">
              <a:solidFill>
                <a:srgbClr val="FEFFFF"/>
              </a:solidFill>
            </a:endParaRPr>
          </a:p>
        </p:txBody>
      </p:sp>
      <p:sp>
        <p:nvSpPr>
          <p:cNvPr id="10283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2" name="Picture 2" descr="Быть самим собой.">
            <a:extLst>
              <a:ext uri="{FF2B5EF4-FFF2-40B4-BE49-F238E27FC236}">
                <a16:creationId xmlns:a16="http://schemas.microsoft.com/office/drawing/2014/main" id="{C638FA5F-BBFE-6E95-6BF4-57AD3AF83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7994" y="1782804"/>
            <a:ext cx="5640502" cy="329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1786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7AE1-8790-D62F-1E2C-164318BE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Слова «я хочу, чтобы ты позволил мне быть собой» не выражают просьбу об определенном действии</a:t>
            </a:r>
          </a:p>
        </p:txBody>
      </p:sp>
      <p:pic>
        <p:nvPicPr>
          <p:cNvPr id="11266" name="Picture 2" descr="Может быть, счастье - в Пути? ">
            <a:extLst>
              <a:ext uri="{FF2B5EF4-FFF2-40B4-BE49-F238E27FC236}">
                <a16:creationId xmlns:a16="http://schemas.microsoft.com/office/drawing/2014/main" id="{26D10615-EF50-0407-015F-9951313F7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43" y="2644877"/>
            <a:ext cx="6597444" cy="368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1705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160 картинок &amp;quot;Спасибо за внимание!&amp;quot; для конца презентации.">
            <a:extLst>
              <a:ext uri="{FF2B5EF4-FFF2-40B4-BE49-F238E27FC236}">
                <a16:creationId xmlns:a16="http://schemas.microsoft.com/office/drawing/2014/main" id="{5123032A-0643-86CF-D362-DEFCDA7C4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65006"/>
            <a:ext cx="7079226" cy="43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692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6D99FA-E58D-D156-962E-8812CF83F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>
                <a:ea typeface="Calibri" panose="020F0502020204030204" pitchFamily="34" charset="0"/>
                <a:cs typeface="Times New Roman" panose="02020603050405020304" pitchFamily="18" charset="0"/>
              </a:rPr>
              <a:t>Ф</a:t>
            </a:r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ормы отчуждающего от жизни общения</a:t>
            </a:r>
            <a:endParaRPr lang="ru-RU" b="1"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62971E7-0B84-75DE-C8D0-9C44606BA1A3}"/>
              </a:ext>
            </a:extLst>
          </p:cNvPr>
          <p:cNvSpPr/>
          <p:nvPr/>
        </p:nvSpPr>
        <p:spPr>
          <a:xfrm>
            <a:off x="3066473" y="2115127"/>
            <a:ext cx="8349672" cy="8549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спользование </a:t>
            </a:r>
            <a:r>
              <a:rPr lang="ru-RU" sz="1800" b="1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моралистических суждений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которые подразумевают неправоту или испорченность тех, кто не отвечает нашим ценностям</a:t>
            </a:r>
            <a:endParaRPr lang="ru-RU" b="1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8B3FDA6D-C3D6-D9F3-5361-A932D6B9E885}"/>
              </a:ext>
            </a:extLst>
          </p:cNvPr>
          <p:cNvSpPr/>
          <p:nvPr/>
        </p:nvSpPr>
        <p:spPr>
          <a:xfrm>
            <a:off x="3066473" y="3342408"/>
            <a:ext cx="8349672" cy="65578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1800" b="1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равнения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которые блокируют сопереживание по отношению к другим и к нам самим</a:t>
            </a:r>
            <a:endParaRPr lang="ru-RU" b="1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5AEEB0D-FE84-EE84-6084-FE6385697304}"/>
              </a:ext>
            </a:extLst>
          </p:cNvPr>
          <p:cNvSpPr/>
          <p:nvPr/>
        </p:nvSpPr>
        <p:spPr>
          <a:xfrm>
            <a:off x="3066473" y="5560291"/>
            <a:ext cx="8349672" cy="90747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Отчуждающее от жизни общение скрывает от нас осознание того, что каждый из нас несет ответственность за свои мысли, чувства и действия. </a:t>
            </a:r>
            <a:endParaRPr lang="ru-RU" b="1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935369D-0019-2113-18F3-4CAA21CAE29F}"/>
              </a:ext>
            </a:extLst>
          </p:cNvPr>
          <p:cNvSpPr/>
          <p:nvPr/>
        </p:nvSpPr>
        <p:spPr>
          <a:xfrm>
            <a:off x="3066473" y="4370531"/>
            <a:ext cx="8349672" cy="65578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Высказывание наших желаний в форме </a:t>
            </a:r>
            <a:r>
              <a:rPr lang="ru-RU" sz="1800" b="1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требований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еще одна характеристика речи, блокирующей сопереживание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113716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9512D-A6DD-1D26-B28F-F0DD48921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b="1" dirty="0"/>
              <a:t>Наблюдение без оценивания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717CBA-54B8-947C-CB62-C272B2233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Первая составляющая ННО подразумевает отделение наблюдения от оценивания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4483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5072EE-A844-C268-18AD-5A9A9360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2400" b="1" dirty="0">
                <a:ea typeface="Calibri" panose="020F0502020204030204" pitchFamily="34" charset="0"/>
                <a:cs typeface="Times New Roman" panose="02020603050405020304" pitchFamily="18" charset="0"/>
              </a:rPr>
              <a:t>Н</a:t>
            </a:r>
            <a:r>
              <a:rPr lang="ru-RU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аблюдение без оценивания – это высочайшая ступень развития человеческого ума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b="1" i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Индийский философ Джидду Кришнамурти </a:t>
            </a:r>
            <a:endParaRPr lang="ru-RU" b="1" i="1" dirty="0">
              <a:latin typeface="+mn-lt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644CD29-38F3-E649-11FD-ED79F12B8C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567" y="2133600"/>
            <a:ext cx="5812692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144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CC1E72-BEE9-ADF9-6FEF-6EB11C8E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Когда мы смешиваем наблюдение с оцениванием, люди могут слышать в наших словах критику</a:t>
            </a:r>
            <a:endParaRPr lang="ru-RU" sz="2400" b="1" dirty="0"/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86E1726F-49F3-804E-8079-1440E47D7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556092"/>
              </p:ext>
            </p:extLst>
          </p:nvPr>
        </p:nvGraphicFramePr>
        <p:xfrm>
          <a:off x="2798619" y="1560175"/>
          <a:ext cx="8146472" cy="557784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4073236">
                  <a:extLst>
                    <a:ext uri="{9D8B030D-6E8A-4147-A177-3AD203B41FA5}">
                      <a16:colId xmlns:a16="http://schemas.microsoft.com/office/drawing/2014/main" val="2557170347"/>
                    </a:ext>
                  </a:extLst>
                </a:gridCol>
                <a:gridCol w="4073236">
                  <a:extLst>
                    <a:ext uri="{9D8B030D-6E8A-4147-A177-3AD203B41FA5}">
                      <a16:colId xmlns:a16="http://schemas.microsoft.com/office/drawing/2014/main" val="103123003"/>
                    </a:ext>
                  </a:extLst>
                </a:gridCol>
              </a:tblGrid>
              <a:tr h="34592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Наблюдение с оценкой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Наблюдение без оценки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243208"/>
                  </a:ext>
                </a:extLst>
              </a:tr>
              <a:tr h="1364735">
                <a:tc>
                  <a:txBody>
                    <a:bodyPr/>
                    <a:lstStyle/>
                    <a:p>
                      <a:r>
                        <a:rPr lang="ru-RU" dirty="0"/>
                        <a:t>Ты слишком щедрый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Когда я вижу, как ты отдаешь все выделенные тебе деньги на обед другим, я думаю, что ты проявляешь излишнюю щедрость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93537"/>
                  </a:ext>
                </a:extLst>
              </a:tr>
              <a:tr h="597072">
                <a:tc>
                  <a:txBody>
                    <a:bodyPr/>
                    <a:lstStyle/>
                    <a:p>
                      <a:r>
                        <a:rPr lang="ru-RU" b="0" dirty="0"/>
                        <a:t>Он всегда тянет до последнего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Он начинает готовится к экзаменам накануне вечером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625111"/>
                  </a:ext>
                </a:extLst>
              </a:tr>
              <a:tr h="597072">
                <a:tc>
                  <a:txBody>
                    <a:bodyPr/>
                    <a:lstStyle/>
                    <a:p>
                      <a:r>
                        <a:rPr lang="ru-RU" dirty="0"/>
                        <a:t>Она не сможет разобраться в этой работе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Я не думаю, что она сможет разобраться в этой работе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734588"/>
                  </a:ext>
                </a:extLst>
              </a:tr>
              <a:tr h="852959">
                <a:tc>
                  <a:txBody>
                    <a:bodyPr/>
                    <a:lstStyle/>
                    <a:p>
                      <a:r>
                        <a:rPr lang="ru-RU" b="0" dirty="0"/>
                        <a:t>Если ты будешь питаться неправильно, это повредит твоему здоровью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Боюсь, что если </a:t>
                      </a:r>
                      <a:r>
                        <a:rPr lang="ru-RU" b="1"/>
                        <a:t>ты будешь </a:t>
                      </a:r>
                      <a:r>
                        <a:rPr lang="ru-RU" b="1" dirty="0"/>
                        <a:t>питаться неправильно, это может повредить твоему здоровью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090033"/>
                  </a:ext>
                </a:extLst>
              </a:tr>
              <a:tr h="597072">
                <a:tc>
                  <a:txBody>
                    <a:bodyPr/>
                    <a:lstStyle/>
                    <a:p>
                      <a:r>
                        <a:rPr lang="ru-RU" dirty="0"/>
                        <a:t>Хэнк Смит плохо играет в футбол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Хэнк Смит не забил ни одного гола за двадцать матчей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49305"/>
                  </a:ext>
                </a:extLst>
              </a:tr>
              <a:tr h="597072">
                <a:tc>
                  <a:txBody>
                    <a:bodyPr/>
                    <a:lstStyle/>
                    <a:p>
                      <a:r>
                        <a:rPr lang="ru-RU" dirty="0"/>
                        <a:t>Джим Уродлив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Меня не привлекает внешность Джима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327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6686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D90A3-5ABC-0D93-59C8-E193D668D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u="sng" dirty="0"/>
              <a:t>Упражнение №1</a:t>
            </a:r>
            <a:br>
              <a:rPr lang="ru-RU" b="1" dirty="0"/>
            </a:br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Наблюдение или оценивание?</a:t>
            </a:r>
            <a:endParaRPr lang="ru-RU" b="1" dirty="0"/>
          </a:p>
        </p:txBody>
      </p:sp>
      <p:pic>
        <p:nvPicPr>
          <p:cNvPr id="8194" name="Picture 2" descr="GMAT, Graduate Management Admission Test, как подготовиться к GMAT, балл GM...">
            <a:extLst>
              <a:ext uri="{FF2B5EF4-FFF2-40B4-BE49-F238E27FC236}">
                <a16:creationId xmlns:a16="http://schemas.microsoft.com/office/drawing/2014/main" id="{E8281057-79A0-9D52-DD35-A0DDF13C9C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2266950"/>
            <a:ext cx="7143750" cy="396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185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A6707-4A32-8DCD-6786-145531E5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1) Вчера Джон разозлился на меня без малейшего повода</a:t>
            </a:r>
            <a:endParaRPr lang="ru-RU" b="1" dirty="0"/>
          </a:p>
        </p:txBody>
      </p:sp>
      <p:pic>
        <p:nvPicPr>
          <p:cNvPr id="9218" name="Picture 2" descr="AlchemisT Manipulação de foto Photoshop CS6 Jon snow e Fantasma">
            <a:extLst>
              <a:ext uri="{FF2B5EF4-FFF2-40B4-BE49-F238E27FC236}">
                <a16:creationId xmlns:a16="http://schemas.microsoft.com/office/drawing/2014/main" id="{EA41661A-C323-E09B-58EF-F74645E001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2238375"/>
            <a:ext cx="68008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338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E72D7-8E31-482A-64F1-91031E88D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09"/>
            <a:ext cx="8911687" cy="2045199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Слова «без малейшего повода» относятся к Оцениванию. Оценочным является и умозаключение о том, что Джон разозлился</a:t>
            </a:r>
          </a:p>
        </p:txBody>
      </p:sp>
      <p:pic>
        <p:nvPicPr>
          <p:cNvPr id="10242" name="Picture 2" descr="В компании нет четко прописанной и понятной мне и кандидату оценки...">
            <a:extLst>
              <a:ext uri="{FF2B5EF4-FFF2-40B4-BE49-F238E27FC236}">
                <a16:creationId xmlns:a16="http://schemas.microsoft.com/office/drawing/2014/main" id="{8CE5C4D6-C9F9-15F9-0B2D-BA2E2C60E2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2836069"/>
            <a:ext cx="6153150" cy="368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717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5E9635-39F6-A552-A07D-D27B6DD1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Вчера вечером Нэнси грызла ногти, когда смотрела телевизор</a:t>
            </a:r>
            <a:endParaRPr lang="ru-RU" dirty="0"/>
          </a:p>
        </p:txBody>
      </p:sp>
      <p:pic>
        <p:nvPicPr>
          <p:cNvPr id="11266" name="Picture 2" descr="и еще)). ">
            <a:extLst>
              <a:ext uri="{FF2B5EF4-FFF2-40B4-BE49-F238E27FC236}">
                <a16:creationId xmlns:a16="http://schemas.microsoft.com/office/drawing/2014/main" id="{062B07DC-059B-3EB3-4D37-BA723065F9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1" y="2143125"/>
            <a:ext cx="6870580" cy="40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658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645720-92CC-61C0-CB83-3B1C6B7F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жизни главное для меня – сопереживание, живой поток между мной и другими, основанный на взаимной отдаче от сердца. </a:t>
            </a:r>
            <a:r>
              <a:rPr lang="ru-RU" b="1" i="1" dirty="0">
                <a:solidFill>
                  <a:srgbClr val="92D0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Маршалл Розенберг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FE046C-95F7-C562-8481-D85FFAFEE6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644" y="3089275"/>
            <a:ext cx="6716888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146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83C833-04EC-061E-6579-0D2BA3DD8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00B050"/>
                </a:solidFill>
              </a:rPr>
              <a:t>Это Наблюдение, к которому не примешивается оценивание</a:t>
            </a:r>
          </a:p>
        </p:txBody>
      </p:sp>
      <p:pic>
        <p:nvPicPr>
          <p:cNvPr id="12290" name="Picture 2" descr="Ногти грызёт счастье отдаёт: Эзотерик раскрыл опасность вредной. ">
            <a:extLst>
              <a:ext uri="{FF2B5EF4-FFF2-40B4-BE49-F238E27FC236}">
                <a16:creationId xmlns:a16="http://schemas.microsoft.com/office/drawing/2014/main" id="{D64BEDCF-786C-2C4C-8F1B-4D30EC6E75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2038350"/>
            <a:ext cx="6076950" cy="419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828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685A3-41FE-7B95-E9A3-90F63FCF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Во время совещания Сэм не спросил моего мнения</a:t>
            </a:r>
            <a:endParaRPr lang="ru-RU" dirty="0"/>
          </a:p>
        </p:txBody>
      </p:sp>
      <p:pic>
        <p:nvPicPr>
          <p:cNvPr id="13314" name="Picture 2" descr="Кто смотрел &amp;quot;Сверхъестественное&amp;quot; поймёт (картинки часть 1) ">
            <a:extLst>
              <a:ext uri="{FF2B5EF4-FFF2-40B4-BE49-F238E27FC236}">
                <a16:creationId xmlns:a16="http://schemas.microsoft.com/office/drawing/2014/main" id="{A0D7D84E-CA69-7D7C-444F-0DBE316E2A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50" y="2124075"/>
            <a:ext cx="54102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140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E38C9A-B4F1-FB4D-7138-3D109D7F5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b="1" dirty="0">
                <a:solidFill>
                  <a:srgbClr val="00B050"/>
                </a:solidFill>
              </a:rPr>
              <a:t>Это Наблюдение, которое высказывается без примеси оценивания.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3FAE3CA-C40D-7597-B7EA-588A23EF6B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4" y="2657474"/>
            <a:ext cx="5591175" cy="357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08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B4759F-3933-7BDE-1F93-CED5CC5B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Мой отец – хороший человек</a:t>
            </a:r>
            <a:endParaRPr lang="ru-RU" b="1" dirty="0"/>
          </a:p>
        </p:txBody>
      </p:sp>
      <p:pic>
        <p:nvPicPr>
          <p:cNvPr id="15362" name="Picture 2" descr="День отца.">
            <a:extLst>
              <a:ext uri="{FF2B5EF4-FFF2-40B4-BE49-F238E27FC236}">
                <a16:creationId xmlns:a16="http://schemas.microsoft.com/office/drawing/2014/main" id="{CB618E70-1979-2A71-BD96-6A614823B9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25" y="1733550"/>
            <a:ext cx="562927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350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0763A7-229A-1F6B-298D-F1404FA0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Слова «хороший человек» – это оценка</a:t>
            </a:r>
          </a:p>
        </p:txBody>
      </p:sp>
      <p:pic>
        <p:nvPicPr>
          <p:cNvPr id="16386" name="Picture 2" descr="Медаль-магнит Самый лучший человек 7,8*8,5 см.">
            <a:extLst>
              <a:ext uri="{FF2B5EF4-FFF2-40B4-BE49-F238E27FC236}">
                <a16:creationId xmlns:a16="http://schemas.microsoft.com/office/drawing/2014/main" id="{FABC908C-45AE-67AD-0DA5-665EA2E0AC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4" y="2257424"/>
            <a:ext cx="4933951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459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9740E8-0B69-4591-5D0E-6EE195FF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Дженис слишком много работает</a:t>
            </a:r>
            <a:endParaRPr lang="ru-RU" b="1" dirty="0"/>
          </a:p>
        </p:txBody>
      </p:sp>
      <p:pic>
        <p:nvPicPr>
          <p:cNvPr id="17410" name="Picture 2" descr="До работы ты явно не доезжал каждый раз. ">
            <a:extLst>
              <a:ext uri="{FF2B5EF4-FFF2-40B4-BE49-F238E27FC236}">
                <a16:creationId xmlns:a16="http://schemas.microsoft.com/office/drawing/2014/main" id="{E334D2B7-A307-2670-8B4F-7571CC77CA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990724"/>
            <a:ext cx="61341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950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4BB78-EEF5-F681-DFE4-258915E1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«Слишком много» – Оценка.</a:t>
            </a:r>
          </a:p>
        </p:txBody>
      </p:sp>
      <p:pic>
        <p:nvPicPr>
          <p:cNvPr id="18434" name="Picture 2" descr="Создать мем. слишком много не бывает Мем Нельзя просто так взять и (Боромир...">
            <a:extLst>
              <a:ext uri="{FF2B5EF4-FFF2-40B4-BE49-F238E27FC236}">
                <a16:creationId xmlns:a16="http://schemas.microsoft.com/office/drawing/2014/main" id="{36676E67-592E-CABE-FCD2-F186DDF39D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2209800"/>
            <a:ext cx="6153150" cy="402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964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4DFD6A-81AF-403C-1D2E-AE4C622EF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Генри агрессивен</a:t>
            </a:r>
            <a:endParaRPr lang="ru-RU" b="1" dirty="0"/>
          </a:p>
        </p:txBody>
      </p:sp>
      <p:pic>
        <p:nvPicPr>
          <p:cNvPr id="19458" name="Picture 2" descr="Проблема агрессии у детей: забияка или жертва.">
            <a:extLst>
              <a:ext uri="{FF2B5EF4-FFF2-40B4-BE49-F238E27FC236}">
                <a16:creationId xmlns:a16="http://schemas.microsoft.com/office/drawing/2014/main" id="{E64FAF6A-4913-3039-43EA-BA6477C760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1905000"/>
            <a:ext cx="6353175" cy="432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715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3CD8F2-E216-6275-07FE-C59E0349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FF0000"/>
                </a:solidFill>
              </a:rPr>
              <a:t>Слово «агрессивен» – Оценочное</a:t>
            </a:r>
          </a:p>
        </p:txBody>
      </p:sp>
      <p:pic>
        <p:nvPicPr>
          <p:cNvPr id="20482" name="Picture 2" descr="Агрессивное поведение подростков причины и коррекция агрессивного поведения...">
            <a:extLst>
              <a:ext uri="{FF2B5EF4-FFF2-40B4-BE49-F238E27FC236}">
                <a16:creationId xmlns:a16="http://schemas.microsoft.com/office/drawing/2014/main" id="{CE72DC15-23FC-ECAC-4435-BCE8B1F8AB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2038350"/>
            <a:ext cx="638175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958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ACB3CB-B221-493C-535E-AB6E6D632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На этой неделе Пэм каждый день приходила первой</a:t>
            </a:r>
            <a:endParaRPr lang="ru-RU" dirty="0"/>
          </a:p>
        </p:txBody>
      </p:sp>
      <p:pic>
        <p:nvPicPr>
          <p:cNvPr id="21506" name="Picture 2" descr="ПРИШЕЛ ПЕРВЫМ НА РАБОТУ Мем Тони Старк (Роберт Дауни младший). ">
            <a:extLst>
              <a:ext uri="{FF2B5EF4-FFF2-40B4-BE49-F238E27FC236}">
                <a16:creationId xmlns:a16="http://schemas.microsoft.com/office/drawing/2014/main" id="{9726D66C-64AD-D2A4-A7D7-92A67D6990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4" y="2219325"/>
            <a:ext cx="6524625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57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A57CC6-361B-3DB6-2250-ABA9593B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/>
              <a:t>Концепция ННО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58CA63-5C84-D43F-4D4A-34E31E0206E9}"/>
              </a:ext>
            </a:extLst>
          </p:cNvPr>
          <p:cNvSpPr/>
          <p:nvPr/>
        </p:nvSpPr>
        <p:spPr>
          <a:xfrm>
            <a:off x="3020291" y="1810327"/>
            <a:ext cx="3075709" cy="15332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>
                <a:ea typeface="Calibri" panose="020F0502020204030204" pitchFamily="34" charset="0"/>
                <a:cs typeface="Times New Roman" panose="02020603050405020304" pitchFamily="18" charset="0"/>
              </a:rPr>
              <a:t>К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онфликты улаживаются без привычных вызывающих раздражение компромиссов</a:t>
            </a:r>
            <a:endParaRPr lang="ru-RU" b="1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B55630A-AC52-8C94-B0AC-FE13111DCCD5}"/>
              </a:ext>
            </a:extLst>
          </p:cNvPr>
          <p:cNvSpPr/>
          <p:nvPr/>
        </p:nvSpPr>
        <p:spPr>
          <a:xfrm>
            <a:off x="7262451" y="1810327"/>
            <a:ext cx="3075709" cy="15332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Стороны относятся друг к другу с уважением</a:t>
            </a:r>
            <a:endParaRPr lang="ru-RU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A821176-0AF8-AC94-E470-EF56D6A4590A}"/>
              </a:ext>
            </a:extLst>
          </p:cNvPr>
          <p:cNvSpPr/>
          <p:nvPr/>
        </p:nvSpPr>
        <p:spPr>
          <a:xfrm>
            <a:off x="3020290" y="4059382"/>
            <a:ext cx="3075709" cy="15332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прашивают о потребностях друг друга</a:t>
            </a:r>
            <a:endParaRPr lang="ru-RU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AE6B8C9-724F-46D2-6502-FE43DD8A15BF}"/>
              </a:ext>
            </a:extLst>
          </p:cNvPr>
          <p:cNvSpPr/>
          <p:nvPr/>
        </p:nvSpPr>
        <p:spPr>
          <a:xfrm>
            <a:off x="7262451" y="4052456"/>
            <a:ext cx="3075709" cy="15332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остигают взаимопонимания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983770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962754-AB6E-7FF1-EFF2-B1462289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00B050"/>
                </a:solidFill>
              </a:rPr>
              <a:t>Описание не содержит Оценивания</a:t>
            </a:r>
          </a:p>
        </p:txBody>
      </p:sp>
      <p:pic>
        <p:nvPicPr>
          <p:cNvPr id="22530" name="Picture 2" descr="Мы используем только натуральные продукты ">
            <a:extLst>
              <a:ext uri="{FF2B5EF4-FFF2-40B4-BE49-F238E27FC236}">
                <a16:creationId xmlns:a16="http://schemas.microsoft.com/office/drawing/2014/main" id="{7A07BA4D-0A46-7BE3-7870-6A9BE9DE3F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4" y="2076450"/>
            <a:ext cx="543877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44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C29F33-5256-2312-5A39-E2F1BB49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Мой сын часто пренебрегает чисткой зубов</a:t>
            </a:r>
            <a:endParaRPr lang="ru-RU" b="1" dirty="0"/>
          </a:p>
        </p:txBody>
      </p:sp>
      <p:pic>
        <p:nvPicPr>
          <p:cNvPr id="23554" name="Picture 2" descr="Ребенок не хочет чистить зубы? ">
            <a:extLst>
              <a:ext uri="{FF2B5EF4-FFF2-40B4-BE49-F238E27FC236}">
                <a16:creationId xmlns:a16="http://schemas.microsoft.com/office/drawing/2014/main" id="{F50802AE-22ED-14F2-86AE-12155DE227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2189019"/>
            <a:ext cx="6048375" cy="404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AEBD0-1669-C026-C754-1ED3A73E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«Часто» – это элемент Оценивания</a:t>
            </a:r>
          </a:p>
        </p:txBody>
      </p:sp>
      <p:pic>
        <p:nvPicPr>
          <p:cNvPr id="24578" name="Picture 2" descr="Пренебрегать (глагол), с ударением на букву А">
            <a:extLst>
              <a:ext uri="{FF2B5EF4-FFF2-40B4-BE49-F238E27FC236}">
                <a16:creationId xmlns:a16="http://schemas.microsoft.com/office/drawing/2014/main" id="{98B2BFF8-C4FB-CCC6-C175-EBB4944550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2076449"/>
            <a:ext cx="6476999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230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B11BBA-4436-C1A1-18FA-80088C35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Люк сказал мне, что в желтом я выгляжу не очень хорошо</a:t>
            </a:r>
            <a:endParaRPr lang="ru-RU" dirty="0"/>
          </a:p>
        </p:txBody>
      </p:sp>
      <p:pic>
        <p:nvPicPr>
          <p:cNvPr id="25602" name="Picture 2" descr="Soul Demeter ">
            <a:extLst>
              <a:ext uri="{FF2B5EF4-FFF2-40B4-BE49-F238E27FC236}">
                <a16:creationId xmlns:a16="http://schemas.microsoft.com/office/drawing/2014/main" id="{8E8544D8-3232-9544-C71F-4F059981A0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2447925"/>
            <a:ext cx="578167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976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074723-2FDA-667D-4FFA-B3274EDBF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00B050"/>
                </a:solidFill>
              </a:rPr>
              <a:t>Это наблюдение, высказанное без оценивания</a:t>
            </a:r>
          </a:p>
        </p:txBody>
      </p:sp>
      <p:pic>
        <p:nvPicPr>
          <p:cNvPr id="26626" name="Picture 2" descr="Натяжные потолки &amp;quot;пятый элемент&amp;quot;: виды и особенности выбора.">
            <a:extLst>
              <a:ext uri="{FF2B5EF4-FFF2-40B4-BE49-F238E27FC236}">
                <a16:creationId xmlns:a16="http://schemas.microsoft.com/office/drawing/2014/main" id="{74C9E695-4CF3-F24C-318C-4E431A5F38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4" y="2514600"/>
            <a:ext cx="64484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181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369C1-BA86-E052-4686-66EA59C0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Когда я разговариваю с тетей, она мне жалуется</a:t>
            </a:r>
            <a:endParaRPr lang="ru-RU" b="1" dirty="0"/>
          </a:p>
        </p:txBody>
      </p:sp>
      <p:pic>
        <p:nvPicPr>
          <p:cNvPr id="27650" name="Picture 2" descr="Как писать жалобу.">
            <a:extLst>
              <a:ext uri="{FF2B5EF4-FFF2-40B4-BE49-F238E27FC236}">
                <a16:creationId xmlns:a16="http://schemas.microsoft.com/office/drawing/2014/main" id="{C8B65CB8-5B23-105E-0B21-5265E91126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2400300"/>
            <a:ext cx="63246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717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4F0292-74E2-DC7F-11EB-5D2AA3D4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Слово «жалуется» оценочное</a:t>
            </a:r>
          </a:p>
        </p:txBody>
      </p:sp>
      <p:pic>
        <p:nvPicPr>
          <p:cNvPr id="28674" name="Picture 2" descr="10 проблем, которые мешают вам хорошо выглядеть ">
            <a:extLst>
              <a:ext uri="{FF2B5EF4-FFF2-40B4-BE49-F238E27FC236}">
                <a16:creationId xmlns:a16="http://schemas.microsoft.com/office/drawing/2014/main" id="{C68D259B-6A55-375F-9005-FAA6FCB53F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2114550"/>
            <a:ext cx="569595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599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F7AAA-9843-3D02-6CE6-927DC793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Вторая составляющая ННО </a:t>
            </a:r>
            <a:endParaRPr lang="ru-RU" sz="36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55A75C-C2FE-D429-7DF8-AAE76CB2C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ысказывание того, что мы чувствуем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240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0FB067-F11C-C86A-EC62-48247171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Обычно речь не идет о ясном выражении чувств, если слово </a:t>
            </a:r>
            <a:r>
              <a:rPr lang="ru-RU" sz="4000" b="1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«чувствовать» </a:t>
            </a:r>
            <a:r>
              <a:rPr lang="ru-RU" sz="4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сопровождается словами: 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29698" name="Picture 2" descr="слово &amp;quot;что&amp;quot; .">
            <a:extLst>
              <a:ext uri="{FF2B5EF4-FFF2-40B4-BE49-F238E27FC236}">
                <a16:creationId xmlns:a16="http://schemas.microsoft.com/office/drawing/2014/main" id="{AC9234BB-BD88-A1A1-9905-7FFA61FF5A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280" y="3000728"/>
            <a:ext cx="2206625" cy="142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FA4A145-2E03-CA79-A861-7AC34B8681AB}"/>
              </a:ext>
            </a:extLst>
          </p:cNvPr>
          <p:cNvSpPr/>
          <p:nvPr/>
        </p:nvSpPr>
        <p:spPr>
          <a:xfrm>
            <a:off x="7332683" y="3000727"/>
            <a:ext cx="2257425" cy="1425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b="1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entury" panose="02040604050505020304" pitchFamily="18" charset="0"/>
              </a:rPr>
              <a:t>КАК</a:t>
            </a:r>
          </a:p>
        </p:txBody>
      </p:sp>
      <p:pic>
        <p:nvPicPr>
          <p:cNvPr id="29700" name="Picture 4" descr="Пишем правильно! ">
            <a:extLst>
              <a:ext uri="{FF2B5EF4-FFF2-40B4-BE49-F238E27FC236}">
                <a16:creationId xmlns:a16="http://schemas.microsoft.com/office/drawing/2014/main" id="{17658C68-D47A-2F0A-2602-FEECB64A9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593" y="4862419"/>
            <a:ext cx="3686175" cy="128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238B0B6-A475-8BD5-A5C9-A18F8224CB14}"/>
              </a:ext>
            </a:extLst>
          </p:cNvPr>
          <p:cNvSpPr/>
          <p:nvPr/>
        </p:nvSpPr>
        <p:spPr>
          <a:xfrm>
            <a:off x="7332683" y="4808315"/>
            <a:ext cx="3999347" cy="1327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Я чувствую себя так, </a:t>
            </a:r>
            <a:r>
              <a:rPr lang="ru-RU" sz="1800" b="1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как будто 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говорю со стенкой</a:t>
            </a:r>
            <a:endParaRPr lang="ru-RU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D3CDD4-2781-10FE-90AC-AA171921B300}"/>
              </a:ext>
            </a:extLst>
          </p:cNvPr>
          <p:cNvSpPr/>
          <p:nvPr/>
        </p:nvSpPr>
        <p:spPr>
          <a:xfrm>
            <a:off x="4610367" y="3000727"/>
            <a:ext cx="2419928" cy="1425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Я чувствую, </a:t>
            </a:r>
            <a:r>
              <a:rPr lang="ru-RU" sz="1800" b="1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что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ты справишься с этим лучше</a:t>
            </a:r>
            <a:endParaRPr lang="ru-RU" b="1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855FD9C-4F48-1D63-02E4-2A9FD7598F5E}"/>
              </a:ext>
            </a:extLst>
          </p:cNvPr>
          <p:cNvSpPr/>
          <p:nvPr/>
        </p:nvSpPr>
        <p:spPr>
          <a:xfrm>
            <a:off x="9772072" y="3005776"/>
            <a:ext cx="2419928" cy="1425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Я чувствую себя </a:t>
            </a:r>
            <a:r>
              <a:rPr lang="ru-RU" sz="1800" b="1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как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последний неудачник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557567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ECFA9-849F-B014-7BAD-609076AD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Словами </a:t>
            </a:r>
            <a:r>
              <a:rPr lang="ru-RU" b="1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«я», «ты», «вы», «он», «она», «они», «оно», «это»</a:t>
            </a:r>
            <a:endParaRPr lang="ru-RU" dirty="0"/>
          </a:p>
        </p:txBody>
      </p:sp>
      <p:sp>
        <p:nvSpPr>
          <p:cNvPr id="3" name="Прямоугольник: скругленные верхние углы 2">
            <a:extLst>
              <a:ext uri="{FF2B5EF4-FFF2-40B4-BE49-F238E27FC236}">
                <a16:creationId xmlns:a16="http://schemas.microsoft.com/office/drawing/2014/main" id="{CD61DF0C-911B-2F8E-0590-6B9B1076EB18}"/>
              </a:ext>
            </a:extLst>
          </p:cNvPr>
          <p:cNvSpPr/>
          <p:nvPr/>
        </p:nvSpPr>
        <p:spPr>
          <a:xfrm>
            <a:off x="3369919" y="1916545"/>
            <a:ext cx="2857460" cy="1110674"/>
          </a:xfrm>
          <a:prstGeom prst="round2Same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чувствую, что от меня постоянно всем что-то нужно</a:t>
            </a:r>
            <a:endParaRPr lang="ru-RU" b="1" dirty="0"/>
          </a:p>
        </p:txBody>
      </p:sp>
      <p:sp>
        <p:nvSpPr>
          <p:cNvPr id="4" name="Прямоугольник: скругленные верхние углы 3">
            <a:extLst>
              <a:ext uri="{FF2B5EF4-FFF2-40B4-BE49-F238E27FC236}">
                <a16:creationId xmlns:a16="http://schemas.microsoft.com/office/drawing/2014/main" id="{BE177B12-AD88-2485-DEF5-ECB7DF42D2FF}"/>
              </a:ext>
            </a:extLst>
          </p:cNvPr>
          <p:cNvSpPr/>
          <p:nvPr/>
        </p:nvSpPr>
        <p:spPr>
          <a:xfrm>
            <a:off x="7418710" y="1905000"/>
            <a:ext cx="2631807" cy="1122219"/>
          </a:xfrm>
          <a:prstGeom prst="round2Same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 чувствую, что </a:t>
            </a:r>
            <a:r>
              <a:rPr lang="ru-RU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бесполезно</a:t>
            </a:r>
            <a:endParaRPr lang="ru-RU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9392AD5-D156-8F27-C75D-8FFA3E59646F}"/>
              </a:ext>
            </a:extLst>
          </p:cNvPr>
          <p:cNvSpPr/>
          <p:nvPr/>
        </p:nvSpPr>
        <p:spPr>
          <a:xfrm>
            <a:off x="4934404" y="3274133"/>
            <a:ext cx="3697733" cy="50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Чувства нужно отличать от мыслей</a:t>
            </a:r>
            <a:endParaRPr lang="ru-RU" dirty="0"/>
          </a:p>
        </p:txBody>
      </p:sp>
      <p:pic>
        <p:nvPicPr>
          <p:cNvPr id="3074" name="Picture 2" descr="Женская логика: мышление интуиция и отличие от мужской.">
            <a:extLst>
              <a:ext uri="{FF2B5EF4-FFF2-40B4-BE49-F238E27FC236}">
                <a16:creationId xmlns:a16="http://schemas.microsoft.com/office/drawing/2014/main" id="{6440FACF-D1E7-EA86-0C7F-53212353D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257" y="3949024"/>
            <a:ext cx="3804025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564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BD7090-3B1C-5CB4-5C03-C3F5CEB4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007948" cy="172192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Цель ННО – установление отношений, основанных на честности и эмпатии.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F10EDF-A2A2-C3A9-5A5B-6D17C6A32E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2346036"/>
            <a:ext cx="7429500" cy="432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428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577E66-B3F6-F5ED-9D18-256E2E27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Именами или словами, обозначающими людей</a:t>
            </a:r>
            <a:endParaRPr lang="ru-RU" b="1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EBC5EA69-8EAF-FB39-E735-34691F81B618}"/>
              </a:ext>
            </a:extLst>
          </p:cNvPr>
          <p:cNvSpPr/>
          <p:nvPr/>
        </p:nvSpPr>
        <p:spPr>
          <a:xfrm>
            <a:off x="3269673" y="2068945"/>
            <a:ext cx="3417454" cy="19581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 чувствую, что на </a:t>
            </a:r>
            <a:r>
              <a:rPr lang="ru-RU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Эми</a:t>
            </a: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можно положиться</a:t>
            </a:r>
            <a:endParaRPr lang="ru-RU" sz="2400" b="1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8EC41708-9DDE-3514-F6EF-A7BFF59F08A1}"/>
              </a:ext>
            </a:extLst>
          </p:cNvPr>
          <p:cNvSpPr/>
          <p:nvPr/>
        </p:nvSpPr>
        <p:spPr>
          <a:xfrm>
            <a:off x="7354295" y="2068945"/>
            <a:ext cx="3417454" cy="19581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 чувствую, что мой </a:t>
            </a:r>
            <a:r>
              <a:rPr lang="ru-RU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тесть</a:t>
            </a: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</a:p>
          <a:p>
            <a:pPr algn="ctr"/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тот еще манипулятор</a:t>
            </a:r>
            <a:endParaRPr lang="ru-RU" sz="2400" b="1" dirty="0"/>
          </a:p>
        </p:txBody>
      </p:sp>
      <p:pic>
        <p:nvPicPr>
          <p:cNvPr id="2050" name="Picture 2" descr="Погоня за успехом или потребность в доверии людей? ">
            <a:extLst>
              <a:ext uri="{FF2B5EF4-FFF2-40B4-BE49-F238E27FC236}">
                <a16:creationId xmlns:a16="http://schemas.microsoft.com/office/drawing/2014/main" id="{500294B9-2997-3B74-F2A7-717291238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671" y="4127938"/>
            <a:ext cx="3417455" cy="232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Как не поддаваться на уловки и провокации манипулятора.">
            <a:extLst>
              <a:ext uri="{FF2B5EF4-FFF2-40B4-BE49-F238E27FC236}">
                <a16:creationId xmlns:a16="http://schemas.microsoft.com/office/drawing/2014/main" id="{7BB5522A-2C26-0B2B-EE43-39140ABF3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295" y="4127938"/>
            <a:ext cx="3417454" cy="232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597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97EB7-3157-7545-AF5A-3056C9D15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Необходимо отличать наши чувства от наших представлений о себе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AFBA9A-8E1F-7832-210F-222E27B9C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Описание нашего представления о себе</a:t>
            </a:r>
            <a:endParaRPr lang="ru-RU" sz="1800" b="1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384B1A-59A1-C0D7-D614-673A518EE2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«Я чувствую, что плохо играю на гитаре».</a:t>
            </a:r>
          </a:p>
          <a:p>
            <a:endParaRPr lang="ru-RU" b="1" dirty="0">
              <a:cs typeface="Times New Roman" panose="02020603050405020304" pitchFamily="18" charset="0"/>
            </a:endParaRPr>
          </a:p>
          <a:p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Вывод: О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цениваю свои музыкальные навыки, нежели выражаю чувства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4620B2-07C9-A38B-C374-51162CB225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Настоящие выражения чувств</a:t>
            </a:r>
            <a:endParaRPr lang="ru-RU" sz="1800" b="1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C174835-B566-B065-C98A-9D67B85903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Я чувствую разочарование, когда играю на гитаре».</a:t>
            </a:r>
          </a:p>
          <a:p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«Я недоволен собой, когда играю на гитаре».</a:t>
            </a:r>
          </a:p>
          <a:p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«Я злюсь на себя, когда играю на гитаре»</a:t>
            </a:r>
          </a:p>
          <a:p>
            <a:endParaRPr lang="ru-RU" dirty="0"/>
          </a:p>
        </p:txBody>
      </p:sp>
      <p:pic>
        <p:nvPicPr>
          <p:cNvPr id="1026" name="Picture 2" descr="Guitar Rap Instrumental - YouTube.">
            <a:extLst>
              <a:ext uri="{FF2B5EF4-FFF2-40B4-BE49-F238E27FC236}">
                <a16:creationId xmlns:a16="http://schemas.microsoft.com/office/drawing/2014/main" id="{E056B42E-C7B4-8928-5439-BBD152C4F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105" y="4564116"/>
            <a:ext cx="4572000" cy="215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695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D3DCD0-879C-72FA-775C-1B30FE8B3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Необходимо различать то, что мы чувствуем, и то, как другие люди, по нашему мнению, реагируют на нас или ведут себя по отношению к нам.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F1E047A-6FD7-3052-8964-BF5C6EDA5B71}"/>
              </a:ext>
            </a:extLst>
          </p:cNvPr>
          <p:cNvSpPr/>
          <p:nvPr/>
        </p:nvSpPr>
        <p:spPr>
          <a:xfrm>
            <a:off x="2892972" y="3247697"/>
            <a:ext cx="8174421" cy="5439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Не Чувство, а наше мнение о поведении других!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B287CF8-6344-0852-AB99-55B17B2447D8}"/>
              </a:ext>
            </a:extLst>
          </p:cNvPr>
          <p:cNvSpPr/>
          <p:nvPr/>
        </p:nvSpPr>
        <p:spPr>
          <a:xfrm>
            <a:off x="2427890" y="4264572"/>
            <a:ext cx="2632841" cy="14504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«Я чувствую, что ничего не значу для людей, с которыми работаю»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2FA2781-A01F-AB50-C1F1-623D35D79CA2}"/>
              </a:ext>
            </a:extLst>
          </p:cNvPr>
          <p:cNvSpPr/>
          <p:nvPr/>
        </p:nvSpPr>
        <p:spPr>
          <a:xfrm>
            <a:off x="5732346" y="4264572"/>
            <a:ext cx="2632841" cy="14504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«Я чувствую, что меня не так поняли»</a:t>
            </a:r>
            <a:endParaRPr lang="ru-RU" b="1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7CF8DC32-BBF7-343F-B159-6D3A0B4486B5}"/>
              </a:ext>
            </a:extLst>
          </p:cNvPr>
          <p:cNvSpPr/>
          <p:nvPr/>
        </p:nvSpPr>
        <p:spPr>
          <a:xfrm>
            <a:off x="9015248" y="4264572"/>
            <a:ext cx="2632841" cy="14504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«Я чувствую, что на меня не обращают внимания»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699779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9C0B2A-8610-B8B3-A9B0-278C05791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выражении наших чувств помогают слова, которые относятся к конкретным эмоциям, а не с обобщенным или неясным смыслом</a:t>
            </a:r>
            <a:endParaRPr lang="ru-RU" b="1" dirty="0"/>
          </a:p>
        </p:txBody>
      </p:sp>
      <p:pic>
        <p:nvPicPr>
          <p:cNvPr id="4098" name="Picture 2" descr="детская радость.">
            <a:extLst>
              <a:ext uri="{FF2B5EF4-FFF2-40B4-BE49-F238E27FC236}">
                <a16:creationId xmlns:a16="http://schemas.microsoft.com/office/drawing/2014/main" id="{334D784B-19B6-C1DC-EF6E-E2FD942E3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68" y="3108684"/>
            <a:ext cx="5889522" cy="32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660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128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29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0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1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2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3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4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5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6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7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8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9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5141" name="Group 5140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5142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3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4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5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6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7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8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9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50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51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52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53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155" name="Rectangle 5154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57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159" name="Rectangle 5158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Проверка чувств.">
            <a:extLst>
              <a:ext uri="{FF2B5EF4-FFF2-40B4-BE49-F238E27FC236}">
                <a16:creationId xmlns:a16="http://schemas.microsoft.com/office/drawing/2014/main" id="{E9E6FBED-1C8A-CED5-8C2F-394A1114F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2C290-DF21-04AC-1DA7-592055756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4600" b="1">
                <a:solidFill>
                  <a:schemeClr val="tx1"/>
                </a:solidFill>
                <a:effectLst/>
              </a:rPr>
              <a:t>Упражнение 2 </a:t>
            </a:r>
            <a:br>
              <a:rPr lang="en-US" sz="4600">
                <a:solidFill>
                  <a:schemeClr val="tx1"/>
                </a:solidFill>
                <a:effectLst/>
              </a:rPr>
            </a:br>
            <a:r>
              <a:rPr lang="en-US" sz="4600" b="1">
                <a:solidFill>
                  <a:schemeClr val="tx1"/>
                </a:solidFill>
                <a:effectLst/>
              </a:rPr>
              <a:t>Узнайте Выражение чувств </a:t>
            </a:r>
            <a:br>
              <a:rPr lang="en-US" sz="4600">
                <a:solidFill>
                  <a:schemeClr val="tx1"/>
                </a:solidFill>
                <a:effectLst/>
              </a:rPr>
            </a:br>
            <a:endParaRPr lang="en-US" sz="4600">
              <a:solidFill>
                <a:schemeClr val="tx1"/>
              </a:solidFill>
            </a:endParaRPr>
          </a:p>
        </p:txBody>
      </p:sp>
      <p:sp>
        <p:nvSpPr>
          <p:cNvPr id="5161" name="Rectangle 5160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4E39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63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03388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1" name="Group 6150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6152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3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4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5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6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7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8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9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60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61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62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63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165" name="Group 6164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6166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67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68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69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0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1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2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3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4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5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6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7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179" name="Rectangle 6178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81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6183" name="Rectangle 6182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я же тебя люблю! ты че? ">
            <a:extLst>
              <a:ext uri="{FF2B5EF4-FFF2-40B4-BE49-F238E27FC236}">
                <a16:creationId xmlns:a16="http://schemas.microsoft.com/office/drawing/2014/main" id="{5178267A-BF29-2E09-31B9-AD30FBE49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2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A5BEA6-FE00-9904-BABD-33E44C5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>
                <a:solidFill>
                  <a:schemeClr val="tx1"/>
                </a:solidFill>
                <a:effectLst/>
              </a:rPr>
              <a:t>«Я чувствую, что ты не любишь меня». </a:t>
            </a:r>
            <a:endParaRPr lang="en-US" sz="5400" b="1">
              <a:solidFill>
                <a:schemeClr val="tx1"/>
              </a:solidFill>
            </a:endParaRPr>
          </a:p>
        </p:txBody>
      </p:sp>
      <p:sp>
        <p:nvSpPr>
          <p:cNvPr id="6185" name="Rectangle 6184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7D57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87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83356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492B1B-2D19-AC1A-EB05-D412E14B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FF0000"/>
                </a:solidFill>
              </a:rPr>
              <a:t>Слова «ты не любишь меня»  не выражением чувств</a:t>
            </a:r>
          </a:p>
        </p:txBody>
      </p:sp>
      <p:pic>
        <p:nvPicPr>
          <p:cNvPr id="7170" name="Picture 2" descr="ты меня не любишь (((, Мем Спанч Боб плачет - Рисовач .Ру.">
            <a:extLst>
              <a:ext uri="{FF2B5EF4-FFF2-40B4-BE49-F238E27FC236}">
                <a16:creationId xmlns:a16="http://schemas.microsoft.com/office/drawing/2014/main" id="{7B62524E-EEE6-DC82-0F28-C3E7206E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813" y="2064774"/>
            <a:ext cx="6233651" cy="432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770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9" name="Group 8198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200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01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02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03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04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05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06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07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08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09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10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11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213" name="Group 8212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8214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15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16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17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18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19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20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21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22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23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24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25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27" name="Rectangle 8226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29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231" name="Rectangle 8230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Как жаль что вы наконец ТО уходите. ">
            <a:extLst>
              <a:ext uri="{FF2B5EF4-FFF2-40B4-BE49-F238E27FC236}">
                <a16:creationId xmlns:a16="http://schemas.microsoft.com/office/drawing/2014/main" id="{151DCAE4-0407-CC17-09EF-006278A9F8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7" b="1227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D39DA3-16AF-11A6-9E06-EB150302B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>
                <a:solidFill>
                  <a:schemeClr val="tx1"/>
                </a:solidFill>
                <a:effectLst/>
              </a:rPr>
              <a:t>«Мне жаль, что ты уходишь». </a:t>
            </a:r>
            <a:endParaRPr lang="en-US" sz="5400">
              <a:solidFill>
                <a:schemeClr val="tx1"/>
              </a:solidFill>
            </a:endParaRPr>
          </a:p>
        </p:txBody>
      </p:sp>
      <p:sp>
        <p:nvSpPr>
          <p:cNvPr id="8233" name="Rectangle 8232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35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8773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F1725F-2480-74C8-B963-7D5E51767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00B050"/>
                </a:solidFill>
              </a:rPr>
              <a:t>Здесь присутствует выражение чувств</a:t>
            </a:r>
          </a:p>
        </p:txBody>
      </p:sp>
      <p:pic>
        <p:nvPicPr>
          <p:cNvPr id="9218" name="Picture 2" descr="Чувства красивые картинки (48 фото) .">
            <a:extLst>
              <a:ext uri="{FF2B5EF4-FFF2-40B4-BE49-F238E27FC236}">
                <a16:creationId xmlns:a16="http://schemas.microsoft.com/office/drawing/2014/main" id="{EDC99FB4-4DF6-E54E-24D5-B0B65854C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738" y="1962149"/>
            <a:ext cx="7583214" cy="427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52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7" name="Group 10246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248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49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50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51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52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53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54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55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56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57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58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59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261" name="Group 10260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10262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63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64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65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66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67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68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69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70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71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72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73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275" name="Rectangle 10274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77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0279" name="Rectangle 10278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А ты почему по-английски не говоришь? ">
            <a:extLst>
              <a:ext uri="{FF2B5EF4-FFF2-40B4-BE49-F238E27FC236}">
                <a16:creationId xmlns:a16="http://schemas.microsoft.com/office/drawing/2014/main" id="{673221E1-4AB0-570F-C587-8B34FB71F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" b="80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C5C66-67EB-9BD1-F6A9-51C40CC7D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>
                <a:solidFill>
                  <a:schemeClr val="tx1"/>
                </a:solidFill>
                <a:effectLst/>
              </a:rPr>
              <a:t>«Когда ты так говоришь, мне страшно». </a:t>
            </a:r>
            <a:endParaRPr lang="en-US" sz="5400">
              <a:solidFill>
                <a:schemeClr val="tx1"/>
              </a:solidFill>
            </a:endParaRPr>
          </a:p>
        </p:txBody>
      </p:sp>
      <p:sp>
        <p:nvSpPr>
          <p:cNvPr id="10281" name="Rectangle 10280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988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83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42171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C4B0F9-7D28-B0F3-0F1C-AC44B967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Четыре составляющих ННО </a:t>
            </a:r>
            <a:endParaRPr lang="ru-RU" b="1"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45621FCC-99F6-B97A-1DFD-059E5F5E8A3E}"/>
              </a:ext>
            </a:extLst>
          </p:cNvPr>
          <p:cNvSpPr/>
          <p:nvPr/>
        </p:nvSpPr>
        <p:spPr>
          <a:xfrm>
            <a:off x="3186546" y="2182918"/>
            <a:ext cx="3205018" cy="128089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Наблюдения</a:t>
            </a:r>
            <a:endParaRPr lang="ru-RU" sz="2800" b="1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A05A4F3-E13A-B60B-7433-3144AF7C72A7}"/>
              </a:ext>
            </a:extLst>
          </p:cNvPr>
          <p:cNvSpPr/>
          <p:nvPr/>
        </p:nvSpPr>
        <p:spPr>
          <a:xfrm>
            <a:off x="3186546" y="4312556"/>
            <a:ext cx="3205018" cy="128089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Потребности</a:t>
            </a:r>
            <a:endParaRPr lang="ru-RU" sz="2800" b="1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4E4F0EC-D2EC-A218-2F1C-DB9BAACD399F}"/>
              </a:ext>
            </a:extLst>
          </p:cNvPr>
          <p:cNvSpPr/>
          <p:nvPr/>
        </p:nvSpPr>
        <p:spPr>
          <a:xfrm>
            <a:off x="7698509" y="4312556"/>
            <a:ext cx="3205018" cy="128089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Просьбы</a:t>
            </a:r>
            <a:endParaRPr lang="ru-RU" sz="2800" b="1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E9ADC8AB-219D-99A7-76A1-D2F4FE8773C4}"/>
              </a:ext>
            </a:extLst>
          </p:cNvPr>
          <p:cNvSpPr/>
          <p:nvPr/>
        </p:nvSpPr>
        <p:spPr>
          <a:xfrm>
            <a:off x="7698509" y="2148110"/>
            <a:ext cx="3205018" cy="128089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Чувства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1116610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214C5E-D53A-CA92-8841-760F233A4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00B050"/>
                </a:solidFill>
              </a:rPr>
              <a:t>Здесь присутствует выражение чувств</a:t>
            </a:r>
          </a:p>
        </p:txBody>
      </p:sp>
      <p:pic>
        <p:nvPicPr>
          <p:cNvPr id="11266" name="Picture 2" descr="Страшно, аж жуть.">
            <a:extLst>
              <a:ext uri="{FF2B5EF4-FFF2-40B4-BE49-F238E27FC236}">
                <a16:creationId xmlns:a16="http://schemas.microsoft.com/office/drawing/2014/main" id="{8F818072-1F57-F0F8-2C0B-535C916C5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071" y="1909763"/>
            <a:ext cx="6154993" cy="40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081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5" name="Group 12294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296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297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298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299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00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01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02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03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04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05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06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07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2309" name="Group 12308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12310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11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12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13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14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15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16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17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18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19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20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21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2323" name="Rectangle 12322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25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2327" name="Rectangle 12326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(а). А если вот такое, то можно сразу в челюгу бить. ↑. Рукопожатие это зна...">
            <a:extLst>
              <a:ext uri="{FF2B5EF4-FFF2-40B4-BE49-F238E27FC236}">
                <a16:creationId xmlns:a16="http://schemas.microsoft.com/office/drawing/2014/main" id="{12BA8E9D-9245-648A-6790-18B58FEA0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8504BD-DF6F-64DA-BC00-DA172523B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>
                <a:solidFill>
                  <a:schemeClr val="tx1"/>
                </a:solidFill>
                <a:effectLst/>
              </a:rPr>
              <a:t>«Когда вы со мной не здороваетесь, я чувствую, что ко мне проявляют неуважение». </a:t>
            </a:r>
            <a:endParaRPr lang="en-US" sz="3800" b="1">
              <a:solidFill>
                <a:schemeClr val="tx1"/>
              </a:solidFill>
            </a:endParaRPr>
          </a:p>
        </p:txBody>
      </p:sp>
      <p:sp>
        <p:nvSpPr>
          <p:cNvPr id="12329" name="Rectangle 12328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A064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31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50839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E71F4B-BED3-4F0E-08FE-E9ED3DD4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601" y="624110"/>
            <a:ext cx="8911687" cy="1280890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</a:rPr>
              <a:t>Не считается чувством ощущение неуважения по отношению к себе</a:t>
            </a:r>
          </a:p>
        </p:txBody>
      </p:sp>
      <p:pic>
        <p:nvPicPr>
          <p:cNvPr id="13314" name="Picture 2" descr="Это большое не уважение с твоей стороны, Мем ">
            <a:extLst>
              <a:ext uri="{FF2B5EF4-FFF2-40B4-BE49-F238E27FC236}">
                <a16:creationId xmlns:a16="http://schemas.microsoft.com/office/drawing/2014/main" id="{ACDA6883-5214-425A-AA28-D45C9EC78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961" y="2035277"/>
            <a:ext cx="6263149" cy="419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020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3" name="Group 14342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4344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345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346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347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348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349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350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351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352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353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354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355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4357" name="Group 14356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14358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359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360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361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362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363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364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365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366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367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368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369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4371" name="Rectangle 14370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73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375" name="Rectangle 14374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Преподаватель. ">
            <a:extLst>
              <a:ext uri="{FF2B5EF4-FFF2-40B4-BE49-F238E27FC236}">
                <a16:creationId xmlns:a16="http://schemas.microsoft.com/office/drawing/2014/main" id="{23189788-F47A-5DAA-ABB2-4A88617B8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12B8D-B056-65A0-B1BD-914C18CCC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>
                <a:solidFill>
                  <a:schemeClr val="tx1"/>
                </a:solidFill>
                <a:effectLst/>
              </a:rPr>
              <a:t>«Я рад, что вы сможете прийти»</a:t>
            </a:r>
            <a:endParaRPr lang="en-US" sz="5400">
              <a:solidFill>
                <a:schemeClr val="tx1"/>
              </a:solidFill>
            </a:endParaRPr>
          </a:p>
        </p:txBody>
      </p:sp>
      <p:sp>
        <p:nvSpPr>
          <p:cNvPr id="14377" name="Rectangle 14376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3E594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79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7700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4D58B-1B17-EBAB-EFFD-B47E63E2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00B050"/>
                </a:solidFill>
              </a:rPr>
              <a:t>Это выражение Чувств</a:t>
            </a:r>
          </a:p>
        </p:txBody>
      </p:sp>
      <p:pic>
        <p:nvPicPr>
          <p:cNvPr id="15362" name="Picture 2" descr="Праздники Шампанское Мужчины Смех Бокалы Блондинка Радость Девушки фото дев...">
            <a:extLst>
              <a:ext uri="{FF2B5EF4-FFF2-40B4-BE49-F238E27FC236}">
                <a16:creationId xmlns:a16="http://schemas.microsoft.com/office/drawing/2014/main" id="{AED12E84-3FC1-441C-D373-9FAA0132F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48" y="1631731"/>
            <a:ext cx="6784258" cy="416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8550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115C0E-F11F-B253-6BD3-42A64DD3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«Ты отвратителен»</a:t>
            </a:r>
            <a:endParaRPr lang="ru-RU" b="1" dirty="0"/>
          </a:p>
        </p:txBody>
      </p:sp>
      <p:pic>
        <p:nvPicPr>
          <p:cNvPr id="16386" name="Picture 2" descr="Хоспади! ">
            <a:extLst>
              <a:ext uri="{FF2B5EF4-FFF2-40B4-BE49-F238E27FC236}">
                <a16:creationId xmlns:a16="http://schemas.microsoft.com/office/drawing/2014/main" id="{91B47EA3-B0B2-B6CA-8042-955500269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1663262"/>
            <a:ext cx="6272049" cy="409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29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8DD0A-3750-7C41-67A0-16BB2EA56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352" y="562999"/>
            <a:ext cx="8911687" cy="1280890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Слово «отвратителен» не выражает чувство</a:t>
            </a:r>
          </a:p>
        </p:txBody>
      </p:sp>
      <p:pic>
        <p:nvPicPr>
          <p:cNvPr id="17410" name="Picture 2" descr="Меня не интересует ваше мнение. ">
            <a:extLst>
              <a:ext uri="{FF2B5EF4-FFF2-40B4-BE49-F238E27FC236}">
                <a16:creationId xmlns:a16="http://schemas.microsoft.com/office/drawing/2014/main" id="{4E49BF38-9642-0421-2AD5-BB7E0DFF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130" y="2247011"/>
            <a:ext cx="6440128" cy="40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0495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9" name="Group 18438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8440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1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2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3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4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5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6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7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8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9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50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51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8453" name="Group 18452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18454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55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56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57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58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59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0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1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2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3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4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5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8467" name="Rectangle 18466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469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8471" name="Rectangle 18470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нет времени объяснять, ударь меня, Мем Тайлер - Рисовач .Ру.">
            <a:extLst>
              <a:ext uri="{FF2B5EF4-FFF2-40B4-BE49-F238E27FC236}">
                <a16:creationId xmlns:a16="http://schemas.microsoft.com/office/drawing/2014/main" id="{EF273536-D46E-0C1B-D2A6-0D9C6F7F7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5" b="1208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A47A21-43D1-8963-D3A5-5489907A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>
                <a:solidFill>
                  <a:schemeClr val="tx1"/>
                </a:solidFill>
                <a:effectLst/>
              </a:rPr>
              <a:t>«Мне хочется ударить тебя» </a:t>
            </a:r>
            <a:endParaRPr lang="en-US" sz="5400" b="1">
              <a:solidFill>
                <a:schemeClr val="tx1"/>
              </a:solidFill>
            </a:endParaRPr>
          </a:p>
        </p:txBody>
      </p:sp>
      <p:sp>
        <p:nvSpPr>
          <p:cNvPr id="18473" name="Rectangle 18472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6D5E4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475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1172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39B26D-1354-0636-4DFE-648AFCB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Слова «хочется ударить» не является выражением чувства</a:t>
            </a:r>
          </a:p>
        </p:txBody>
      </p:sp>
      <p:pic>
        <p:nvPicPr>
          <p:cNvPr id="19458" name="Picture 2" descr="Может быть, когда-то настанет миг или день, когда ты ощутишь себя самым нес...">
            <a:extLst>
              <a:ext uri="{FF2B5EF4-FFF2-40B4-BE49-F238E27FC236}">
                <a16:creationId xmlns:a16="http://schemas.microsoft.com/office/drawing/2014/main" id="{35C6C9A2-8C3C-91B6-8F24-151EE787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2133599"/>
            <a:ext cx="6592529" cy="410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3323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7" name="Group 20486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0488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89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0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1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2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3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4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5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6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7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8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9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0501" name="Group 20500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0502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03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04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05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06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07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08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09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10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11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12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13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0515" name="Rectangle 20514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17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20519" name="Rectangle 20518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Между прочим, вы меня не так поняли. ">
            <a:extLst>
              <a:ext uri="{FF2B5EF4-FFF2-40B4-BE49-F238E27FC236}">
                <a16:creationId xmlns:a16="http://schemas.microsoft.com/office/drawing/2014/main" id="{B6633C89-8F3C-902E-6C01-B146E702B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" b="2253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71FB7-19B8-4115-744E-36922E3A6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chemeClr val="tx1"/>
                </a:solidFill>
                <a:effectLst/>
              </a:rPr>
              <a:t>«Я </a:t>
            </a:r>
            <a:r>
              <a:rPr lang="en-US" sz="5400" b="1" dirty="0" err="1">
                <a:solidFill>
                  <a:schemeClr val="tx1"/>
                </a:solidFill>
                <a:effectLst/>
              </a:rPr>
              <a:t>чувствую</a:t>
            </a:r>
            <a:r>
              <a:rPr lang="en-US" sz="5400" b="1" dirty="0">
                <a:solidFill>
                  <a:schemeClr val="tx1"/>
                </a:solidFill>
                <a:effectLst/>
              </a:rPr>
              <a:t>, </a:t>
            </a:r>
            <a:r>
              <a:rPr lang="en-US" sz="5400" b="1" dirty="0" err="1">
                <a:solidFill>
                  <a:schemeClr val="tx1"/>
                </a:solidFill>
                <a:effectLst/>
              </a:rPr>
              <a:t>что</a:t>
            </a:r>
            <a:r>
              <a:rPr lang="en-US" sz="54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5400" b="1" dirty="0" err="1">
                <a:solidFill>
                  <a:schemeClr val="tx1"/>
                </a:solidFill>
                <a:effectLst/>
              </a:rPr>
              <a:t>меня</a:t>
            </a:r>
            <a:r>
              <a:rPr lang="en-US" sz="54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5400" b="1" dirty="0" err="1">
                <a:solidFill>
                  <a:schemeClr val="tx1"/>
                </a:solidFill>
                <a:effectLst/>
              </a:rPr>
              <a:t>неправильно</a:t>
            </a:r>
            <a:r>
              <a:rPr lang="en-US" sz="54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5400" b="1" dirty="0" err="1">
                <a:solidFill>
                  <a:schemeClr val="tx1"/>
                </a:solidFill>
                <a:effectLst/>
              </a:rPr>
              <a:t>поняли</a:t>
            </a:r>
            <a:r>
              <a:rPr lang="en-US" sz="5400" b="1" dirty="0">
                <a:solidFill>
                  <a:schemeClr val="tx1"/>
                </a:solidFill>
                <a:effectLst/>
              </a:rPr>
              <a:t>»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20521" name="Rectangle 20520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5C5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23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46303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646BC3-ECF1-9AF0-4C55-DE13A1BC6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09"/>
            <a:ext cx="8906349" cy="1731163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ea typeface="Calibri" panose="020F0502020204030204" pitchFamily="34" charset="0"/>
                <a:cs typeface="Times New Roman" panose="02020603050405020304" pitchFamily="18" charset="0"/>
              </a:rPr>
              <a:t>М</a:t>
            </a:r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ать может выразить эти три составляющих, сказав своему сыну-подростку</a:t>
            </a:r>
            <a:endParaRPr lang="ru-RU" b="1"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96E578E-594A-BCEC-023A-3125D0014BFE}"/>
              </a:ext>
            </a:extLst>
          </p:cNvPr>
          <p:cNvSpPr/>
          <p:nvPr/>
        </p:nvSpPr>
        <p:spPr>
          <a:xfrm>
            <a:off x="3426691" y="2761674"/>
            <a:ext cx="7305964" cy="20412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«Феликс, </a:t>
            </a:r>
            <a:r>
              <a:rPr lang="ru-RU" sz="1800" b="1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когда я вижу два скатанных клубками грязных носка под журнальным столиком и еще три возле телевизора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b="1" dirty="0">
                <a:solidFill>
                  <a:srgbClr val="FFC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я чувствую раздражение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b="1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потому что мне нужно больше порядка в комнатах, где все мы живем вместе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b="1" dirty="0">
                <a:solidFill>
                  <a:srgbClr val="00B0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Не мог бы ты отнести свои носки в свою комнату или в стиральную машину?» </a:t>
            </a:r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38E44D1-3030-C0DB-2967-53C90DB275EF}"/>
              </a:ext>
            </a:extLst>
          </p:cNvPr>
          <p:cNvSpPr/>
          <p:nvPr/>
        </p:nvSpPr>
        <p:spPr>
          <a:xfrm>
            <a:off x="4548907" y="5158509"/>
            <a:ext cx="2041237" cy="5079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Наблюдение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E5BBD2F-4512-1C44-2D21-941B83454783}"/>
              </a:ext>
            </a:extLst>
          </p:cNvPr>
          <p:cNvSpPr/>
          <p:nvPr/>
        </p:nvSpPr>
        <p:spPr>
          <a:xfrm>
            <a:off x="7698509" y="6136908"/>
            <a:ext cx="2013528" cy="47105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Просьба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1D27F04-F909-348E-8D8C-483AE7D18F7B}"/>
              </a:ext>
            </a:extLst>
          </p:cNvPr>
          <p:cNvSpPr/>
          <p:nvPr/>
        </p:nvSpPr>
        <p:spPr>
          <a:xfrm>
            <a:off x="4548907" y="6137562"/>
            <a:ext cx="2013528" cy="4710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Потребность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4D1B8D5-6814-3484-F529-B055947D3FBB}"/>
              </a:ext>
            </a:extLst>
          </p:cNvPr>
          <p:cNvSpPr/>
          <p:nvPr/>
        </p:nvSpPr>
        <p:spPr>
          <a:xfrm>
            <a:off x="7698509" y="5160818"/>
            <a:ext cx="2013528" cy="50569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Чувство</a:t>
            </a:r>
          </a:p>
        </p:txBody>
      </p:sp>
    </p:spTree>
    <p:extLst>
      <p:ext uri="{BB962C8B-B14F-4D97-AF65-F5344CB8AC3E}">
        <p14:creationId xmlns:p14="http://schemas.microsoft.com/office/powerpoint/2010/main" val="1399384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E96FA7-DCF3-D571-7D91-C4F43FB3E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Не являются слова «меня неправильно поняли» выражением чувств</a:t>
            </a:r>
          </a:p>
        </p:txBody>
      </p:sp>
      <p:pic>
        <p:nvPicPr>
          <p:cNvPr id="21506" name="Picture 2" descr="Всегда думал что она девушка ">
            <a:extLst>
              <a:ext uri="{FF2B5EF4-FFF2-40B4-BE49-F238E27FC236}">
                <a16:creationId xmlns:a16="http://schemas.microsoft.com/office/drawing/2014/main" id="{BCEA790B-97F0-4BA6-E788-47BC6D9D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581" y="2530424"/>
            <a:ext cx="6420464" cy="370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905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5" name="Group 22534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2536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37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38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39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0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1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2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3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4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5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6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7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2549" name="Group 22548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2550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1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2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3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4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5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6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7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8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9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60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61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2563" name="Rectangle 22562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565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22567" name="Rectangle 22566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Завистникам и ненавистникам. ">
            <a:extLst>
              <a:ext uri="{FF2B5EF4-FFF2-40B4-BE49-F238E27FC236}">
                <a16:creationId xmlns:a16="http://schemas.microsoft.com/office/drawing/2014/main" id="{B3D23CA5-F697-EEC9-4A46-0C965ACC0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5" r="355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8C1B-0170-D655-6603-736333EE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1">
                <a:solidFill>
                  <a:schemeClr val="tx1"/>
                </a:solidFill>
                <a:effectLst/>
              </a:rPr>
              <a:t>«Мне очень хорошо от того, что ты сделал для меня» </a:t>
            </a:r>
            <a:endParaRPr lang="en-US" sz="5000">
              <a:solidFill>
                <a:schemeClr val="tx1"/>
              </a:solidFill>
            </a:endParaRPr>
          </a:p>
        </p:txBody>
      </p:sp>
      <p:sp>
        <p:nvSpPr>
          <p:cNvPr id="22569" name="Rectangle 22568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3747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571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76606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6A377-2B5C-9422-B9C3-1B77F06F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00B050"/>
                </a:solidFill>
              </a:rPr>
              <a:t>Это словесное выражение чувств</a:t>
            </a:r>
          </a:p>
        </p:txBody>
      </p:sp>
      <p:pic>
        <p:nvPicPr>
          <p:cNvPr id="23554" name="Picture 2" descr="Ornella Muti and Adriano Celentano in Il bisbetico domato (1980). ">
            <a:extLst>
              <a:ext uri="{FF2B5EF4-FFF2-40B4-BE49-F238E27FC236}">
                <a16:creationId xmlns:a16="http://schemas.microsoft.com/office/drawing/2014/main" id="{D12C49C4-E136-8295-90C2-DA6C58F15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316" y="1799302"/>
            <a:ext cx="6862916" cy="426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3430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83" name="Group 24582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4584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585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586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587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588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589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590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591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592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593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594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595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4597" name="Group 24596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4598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599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600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601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602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603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604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605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606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607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608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609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4611" name="Rectangle 24610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613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24615" name="Rectangle 24614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 descr="На какую должность вы бы не побоялись назначить Дмитрия Медведева после его...">
            <a:extLst>
              <a:ext uri="{FF2B5EF4-FFF2-40B4-BE49-F238E27FC236}">
                <a16:creationId xmlns:a16="http://schemas.microsoft.com/office/drawing/2014/main" id="{47505571-B4AA-388A-2332-7EDB79053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2" b="141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A520AD-AA67-82E4-5329-10E037E0A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>
                <a:solidFill>
                  <a:schemeClr val="tx1"/>
                </a:solidFill>
                <a:effectLst/>
              </a:rPr>
              <a:t>«Я ни на что не годен»</a:t>
            </a:r>
            <a:endParaRPr lang="en-US" sz="5400" b="1">
              <a:solidFill>
                <a:schemeClr val="tx1"/>
              </a:solidFill>
            </a:endParaRPr>
          </a:p>
        </p:txBody>
      </p:sp>
      <p:sp>
        <p:nvSpPr>
          <p:cNvPr id="24617" name="Rectangle 24616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B17A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619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7452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DA865-BEC4-5224-6B00-24D0A1DD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Слова «ни на что не годен» не является выражением чувств</a:t>
            </a:r>
          </a:p>
        </p:txBody>
      </p:sp>
      <p:pic>
        <p:nvPicPr>
          <p:cNvPr id="25602" name="Picture 2" descr="Так что не очень понятно, зачем Машков говорит &amp;quot;хуйню&amp;quot;. под руков...">
            <a:extLst>
              <a:ext uri="{FF2B5EF4-FFF2-40B4-BE49-F238E27FC236}">
                <a16:creationId xmlns:a16="http://schemas.microsoft.com/office/drawing/2014/main" id="{EF3A969A-E971-EEE0-1BE8-2352376AD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903" y="1905000"/>
            <a:ext cx="6253316" cy="394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0917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13B461-E136-61A6-F30F-E128E36C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Третья составляющая ННО </a:t>
            </a:r>
            <a:endParaRPr lang="ru-RU" sz="36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AB37B7-2588-E080-A2C5-A0E9773C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b="1" dirty="0"/>
              <a:t>Потребности </a:t>
            </a:r>
          </a:p>
        </p:txBody>
      </p:sp>
    </p:spTree>
    <p:extLst>
      <p:ext uri="{BB962C8B-B14F-4D97-AF65-F5344CB8AC3E}">
        <p14:creationId xmlns:p14="http://schemas.microsoft.com/office/powerpoint/2010/main" val="2315254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B7DB45-A22A-8293-B911-138A8103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b="1" dirty="0"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ействия других могут быть стимулом для наших чувств, но никогда не являются их непосредственной причиной</a:t>
            </a:r>
            <a:endParaRPr lang="ru-RU" b="1" dirty="0"/>
          </a:p>
        </p:txBody>
      </p:sp>
      <p:pic>
        <p:nvPicPr>
          <p:cNvPr id="1026" name="Picture 2" descr="&amp;quot;Лохи&amp;quot; внутренние и внешние ">
            <a:extLst>
              <a:ext uri="{FF2B5EF4-FFF2-40B4-BE49-F238E27FC236}">
                <a16:creationId xmlns:a16="http://schemas.microsoft.com/office/drawing/2014/main" id="{39CD0AD3-94B6-C95B-D465-704C259D9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239" y="3205316"/>
            <a:ext cx="5997677" cy="333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025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94ED0C-7094-F831-9410-F1140CA82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Четыре варианта реакции на негативные высказывания</a:t>
            </a:r>
            <a:endParaRPr lang="ru-RU" b="1" dirty="0"/>
          </a:p>
        </p:txBody>
      </p:sp>
      <p:pic>
        <p:nvPicPr>
          <p:cNvPr id="2050" name="Picture 2" descr="Паника. ">
            <a:extLst>
              <a:ext uri="{FF2B5EF4-FFF2-40B4-BE49-F238E27FC236}">
                <a16:creationId xmlns:a16="http://schemas.microsoft.com/office/drawing/2014/main" id="{150B746D-F77E-4C3C-243C-0C9E4675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2309812"/>
            <a:ext cx="6208987" cy="402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5134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9" name="Group 3078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3080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81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82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83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84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85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86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87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88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89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90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91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093" name="Group 3092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3094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95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96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97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98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99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00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01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02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03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04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05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107" name="Rectangle 3106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09" name="Freeform 11">
            <a:extLst>
              <a:ext uri="{FF2B5EF4-FFF2-40B4-BE49-F238E27FC236}">
                <a16:creationId xmlns:a16="http://schemas.microsoft.com/office/drawing/2014/main" id="{664D6319-AE80-458F-A2C6-1F035126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111" name="Rectangle 3110">
            <a:extLst>
              <a:ext uri="{FF2B5EF4-FFF2-40B4-BE49-F238E27FC236}">
                <a16:creationId xmlns:a16="http://schemas.microsoft.com/office/drawing/2014/main" id="{93262980-E907-4930-9E6E-3DC2025C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3AC311-A247-3550-420E-E999AAF5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296169"/>
                </a:solidFill>
                <a:effectLst/>
              </a:rPr>
              <a:t>Обвинить себя</a:t>
            </a:r>
            <a:endParaRPr lang="en-US" sz="3600" b="1">
              <a:solidFill>
                <a:srgbClr val="296169"/>
              </a:solidFill>
            </a:endParaRPr>
          </a:p>
        </p:txBody>
      </p:sp>
      <p:sp>
        <p:nvSpPr>
          <p:cNvPr id="3113" name="Rectangle 3112">
            <a:extLst>
              <a:ext uri="{FF2B5EF4-FFF2-40B4-BE49-F238E27FC236}">
                <a16:creationId xmlns:a16="http://schemas.microsoft.com/office/drawing/2014/main" id="{AFD53EBD-B361-45AD-8ABF-9270B20B4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2961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26B9EF-F117-DC30-BD3F-D2169FAE3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225" y="2133600"/>
            <a:ext cx="3650278" cy="375925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A44830"/>
              </a:buClr>
              <a:buFont typeface="Wingdings 3" charset="2"/>
              <a:buChar char=""/>
            </a:pPr>
            <a:r>
              <a:rPr lang="en-US" b="1">
                <a:effectLst/>
              </a:rPr>
              <a:t>Мы принимаем суждение другого человека о себе и обвиняем себя. </a:t>
            </a:r>
          </a:p>
          <a:p>
            <a:pPr>
              <a:buClr>
                <a:srgbClr val="A44830"/>
              </a:buClr>
              <a:buFont typeface="Wingdings 3" charset="2"/>
              <a:buChar char=""/>
            </a:pPr>
            <a:endParaRPr lang="en-US"/>
          </a:p>
          <a:p>
            <a:pPr>
              <a:buClr>
                <a:srgbClr val="A44830"/>
              </a:buClr>
              <a:buFont typeface="Wingdings 3" charset="2"/>
              <a:buChar char=""/>
            </a:pPr>
            <a:r>
              <a:rPr lang="en-US">
                <a:effectLst/>
              </a:rPr>
              <a:t>Выбирая этот вариант, мы подвергаем свое самоуважение тяжелому испытанию, потому что эта реакция обрекает нас на чувства вины, стыда и депрессии</a:t>
            </a:r>
            <a:endParaRPr lang="en-US"/>
          </a:p>
        </p:txBody>
      </p:sp>
      <p:sp>
        <p:nvSpPr>
          <p:cNvPr id="3115" name="Freeform 11">
            <a:extLst>
              <a:ext uri="{FF2B5EF4-FFF2-40B4-BE49-F238E27FC236}">
                <a16:creationId xmlns:a16="http://schemas.microsoft.com/office/drawing/2014/main" id="{DA1A4CE7-6399-4B37-ACE2-CFC4B4077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Как разорвать отношения с токсичным другом: 5 важных шагов! ">
            <a:extLst>
              <a:ext uri="{FF2B5EF4-FFF2-40B4-BE49-F238E27FC236}">
                <a16:creationId xmlns:a16="http://schemas.microsoft.com/office/drawing/2014/main" id="{4E61ED10-2C3B-0E09-2EE7-1B9A61BB4E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5" r="25215"/>
          <a:stretch/>
        </p:blipFill>
        <p:spPr bwMode="auto">
          <a:xfrm>
            <a:off x="4619543" y="10"/>
            <a:ext cx="7572457" cy="685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7012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104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05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06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07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08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09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10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11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12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13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14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15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117" name="Group 4116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4118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19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0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1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2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3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4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5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6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7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8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9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131" name="Rectangle 4130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33" name="Freeform 11">
            <a:extLst>
              <a:ext uri="{FF2B5EF4-FFF2-40B4-BE49-F238E27FC236}">
                <a16:creationId xmlns:a16="http://schemas.microsoft.com/office/drawing/2014/main" id="{664D6319-AE80-458F-A2C6-1F035126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35" name="Rectangle 4134">
            <a:extLst>
              <a:ext uri="{FF2B5EF4-FFF2-40B4-BE49-F238E27FC236}">
                <a16:creationId xmlns:a16="http://schemas.microsoft.com/office/drawing/2014/main" id="{93262980-E907-4930-9E6E-3DC2025C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0A65B8-E940-19F3-68E3-A37AD8192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rgbClr val="615340"/>
                </a:solidFill>
                <a:effectLst/>
              </a:rPr>
              <a:t> </a:t>
            </a:r>
            <a:r>
              <a:rPr lang="en-US" sz="3600" b="1">
                <a:solidFill>
                  <a:srgbClr val="615340"/>
                </a:solidFill>
                <a:effectLst/>
              </a:rPr>
              <a:t>Обвинить других</a:t>
            </a:r>
            <a:endParaRPr lang="en-US" sz="3600" b="1">
              <a:solidFill>
                <a:srgbClr val="615340"/>
              </a:solidFill>
            </a:endParaRPr>
          </a:p>
        </p:txBody>
      </p:sp>
      <p:sp>
        <p:nvSpPr>
          <p:cNvPr id="4137" name="Rectangle 4136">
            <a:extLst>
              <a:ext uri="{FF2B5EF4-FFF2-40B4-BE49-F238E27FC236}">
                <a16:creationId xmlns:a16="http://schemas.microsoft.com/office/drawing/2014/main" id="{AFD53EBD-B361-45AD-8ABF-9270B20B4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6153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897971D-6ACC-CDC5-4941-1442554E3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225" y="2133600"/>
            <a:ext cx="3650278" cy="375925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5054B2"/>
              </a:buClr>
              <a:buFont typeface="Wingdings 3" charset="2"/>
              <a:buChar char=""/>
            </a:pPr>
            <a:r>
              <a:rPr lang="en-US" b="1">
                <a:effectLst/>
              </a:rPr>
              <a:t>«В жизни не встречал таких эгоистичных людей, как ты!» мы можем возразить: «Ты не имеешь права так говорить! Я всегда учитываю твои потребности. Настоящий эгоист здесь – ты».</a:t>
            </a:r>
            <a:endParaRPr lang="en-US" b="1"/>
          </a:p>
        </p:txBody>
      </p:sp>
      <p:sp>
        <p:nvSpPr>
          <p:cNvPr id="4139" name="Freeform 11">
            <a:extLst>
              <a:ext uri="{FF2B5EF4-FFF2-40B4-BE49-F238E27FC236}">
                <a16:creationId xmlns:a16="http://schemas.microsoft.com/office/drawing/2014/main" id="{DA1A4CE7-6399-4B37-ACE2-CFC4B4077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Манипуляция чувством вины. ">
            <a:extLst>
              <a:ext uri="{FF2B5EF4-FFF2-40B4-BE49-F238E27FC236}">
                <a16:creationId xmlns:a16="http://schemas.microsoft.com/office/drawing/2014/main" id="{5E00ED9E-8D09-B258-77D4-F04F2A8CF9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7" r="2" b="2"/>
          <a:stretch/>
        </p:blipFill>
        <p:spPr bwMode="auto">
          <a:xfrm>
            <a:off x="4619543" y="10"/>
            <a:ext cx="7572457" cy="685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626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A92A8-82BE-D87E-5008-591A7687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Процесс ННО 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1F597CA8-CD4B-E798-3013-F6CDC4319884}"/>
              </a:ext>
            </a:extLst>
          </p:cNvPr>
          <p:cNvSpPr/>
          <p:nvPr/>
        </p:nvSpPr>
        <p:spPr>
          <a:xfrm>
            <a:off x="2789383" y="2256809"/>
            <a:ext cx="3796145" cy="181956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Конкретные наблюдаемые нами действия, которые влияют на наше благополучие</a:t>
            </a:r>
          </a:p>
          <a:p>
            <a:pPr algn="ctr"/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5D3ECC95-F82E-9162-A7FF-70776E5AF114}"/>
              </a:ext>
            </a:extLst>
          </p:cNvPr>
          <p:cNvSpPr/>
          <p:nvPr/>
        </p:nvSpPr>
        <p:spPr>
          <a:xfrm>
            <a:off x="7393708" y="4391236"/>
            <a:ext cx="3796145" cy="18195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Конкретные действия, о которых мы просим, чтобы обогатить свою жизнь</a:t>
            </a:r>
            <a:endParaRPr lang="ru-RU" b="1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97AFDAB-10AD-15B1-CC5D-4EC973F8710F}"/>
              </a:ext>
            </a:extLst>
          </p:cNvPr>
          <p:cNvSpPr/>
          <p:nvPr/>
        </p:nvSpPr>
        <p:spPr>
          <a:xfrm>
            <a:off x="2789383" y="4391236"/>
            <a:ext cx="3796145" cy="181956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Потребности, ценности, желания и все остальное, что формирует наши чувства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E03ADD7-7020-AF4A-243D-BD782F5052BD}"/>
              </a:ext>
            </a:extLst>
          </p:cNvPr>
          <p:cNvSpPr/>
          <p:nvPr/>
        </p:nvSpPr>
        <p:spPr>
          <a:xfrm>
            <a:off x="7393708" y="2238336"/>
            <a:ext cx="3796145" cy="181956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Наши чувства относительно того, что мы наблюдаем</a:t>
            </a:r>
            <a:endParaRPr lang="ru-RU" b="1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2A87683-44D3-01EB-0A17-737318EA9DE9}"/>
              </a:ext>
            </a:extLst>
          </p:cNvPr>
          <p:cNvSpPr/>
          <p:nvPr/>
        </p:nvSpPr>
        <p:spPr>
          <a:xfrm>
            <a:off x="3903785" y="1285010"/>
            <a:ext cx="6289964" cy="6742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Суть ННО в осознании четырех составляющих, а не в самих словах, которыми мы обмениваемся</a:t>
            </a:r>
            <a:endParaRPr lang="ru-RU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873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128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29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0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1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2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3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4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5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6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7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8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9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5141" name="Group 5140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5142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3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4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5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6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7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8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9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50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51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52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53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155" name="Rectangle 5154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57" name="Freeform 6">
            <a:extLst>
              <a:ext uri="{FF2B5EF4-FFF2-40B4-BE49-F238E27FC236}">
                <a16:creationId xmlns:a16="http://schemas.microsoft.com/office/drawing/2014/main" id="{76CB6AE4-A444-41E5-A744-47F048A1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159" name="Rectangle 5158">
            <a:extLst>
              <a:ext uri="{FF2B5EF4-FFF2-40B4-BE49-F238E27FC236}">
                <a16:creationId xmlns:a16="http://schemas.microsoft.com/office/drawing/2014/main" id="{B4BAC1B2-6636-4CB3-8018-BAAE8A045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61" name="Rectangle 5160">
            <a:extLst>
              <a:ext uri="{FF2B5EF4-FFF2-40B4-BE49-F238E27FC236}">
                <a16:creationId xmlns:a16="http://schemas.microsoft.com/office/drawing/2014/main" id="{99E51F2A-41B1-4159-8DCF-C9E46EDC5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047" y="935646"/>
            <a:ext cx="4851190" cy="496801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63" name="Group 5162">
            <a:extLst>
              <a:ext uri="{FF2B5EF4-FFF2-40B4-BE49-F238E27FC236}">
                <a16:creationId xmlns:a16="http://schemas.microsoft.com/office/drawing/2014/main" id="{4868BDA6-98C8-4E7B-8A59-1162BE93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87364" y="228600"/>
            <a:ext cx="2851523" cy="6638625"/>
            <a:chOff x="2487613" y="285750"/>
            <a:chExt cx="2428875" cy="5654676"/>
          </a:xfrm>
        </p:grpSpPr>
        <p:sp>
          <p:nvSpPr>
            <p:cNvPr id="5164" name="Freeform 11">
              <a:extLst>
                <a:ext uri="{FF2B5EF4-FFF2-40B4-BE49-F238E27FC236}">
                  <a16:creationId xmlns:a16="http://schemas.microsoft.com/office/drawing/2014/main" id="{D81ADA10-FA3B-405F-86D4-1BA4D4140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65" name="Freeform 12">
              <a:extLst>
                <a:ext uri="{FF2B5EF4-FFF2-40B4-BE49-F238E27FC236}">
                  <a16:creationId xmlns:a16="http://schemas.microsoft.com/office/drawing/2014/main" id="{D4F2022F-50BA-40A0-9DE3-95D8E5D8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66" name="Freeform 13">
              <a:extLst>
                <a:ext uri="{FF2B5EF4-FFF2-40B4-BE49-F238E27FC236}">
                  <a16:creationId xmlns:a16="http://schemas.microsoft.com/office/drawing/2014/main" id="{D45B3AAD-CD8F-42A9-8911-746584CB4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67" name="Freeform 14">
              <a:extLst>
                <a:ext uri="{FF2B5EF4-FFF2-40B4-BE49-F238E27FC236}">
                  <a16:creationId xmlns:a16="http://schemas.microsoft.com/office/drawing/2014/main" id="{1B5BBA15-98B5-49B1-BFAA-70496407C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68" name="Freeform 15">
              <a:extLst>
                <a:ext uri="{FF2B5EF4-FFF2-40B4-BE49-F238E27FC236}">
                  <a16:creationId xmlns:a16="http://schemas.microsoft.com/office/drawing/2014/main" id="{1426328E-D8AD-4CF3-84C4-EADAF4B7C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69" name="Freeform 16">
              <a:extLst>
                <a:ext uri="{FF2B5EF4-FFF2-40B4-BE49-F238E27FC236}">
                  <a16:creationId xmlns:a16="http://schemas.microsoft.com/office/drawing/2014/main" id="{6D173D77-4FAE-4B6E-BCA3-88C023DEA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70" name="Freeform 17">
              <a:extLst>
                <a:ext uri="{FF2B5EF4-FFF2-40B4-BE49-F238E27FC236}">
                  <a16:creationId xmlns:a16="http://schemas.microsoft.com/office/drawing/2014/main" id="{D2F3C6ED-3296-4551-890C-E00636FC45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71" name="Freeform 18">
              <a:extLst>
                <a:ext uri="{FF2B5EF4-FFF2-40B4-BE49-F238E27FC236}">
                  <a16:creationId xmlns:a16="http://schemas.microsoft.com/office/drawing/2014/main" id="{CCD94978-E895-4165-8420-BFD493A48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72" name="Freeform 19">
              <a:extLst>
                <a:ext uri="{FF2B5EF4-FFF2-40B4-BE49-F238E27FC236}">
                  <a16:creationId xmlns:a16="http://schemas.microsoft.com/office/drawing/2014/main" id="{2D296B6E-5119-44C6-8316-91B13AC2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73" name="Freeform 20">
              <a:extLst>
                <a:ext uri="{FF2B5EF4-FFF2-40B4-BE49-F238E27FC236}">
                  <a16:creationId xmlns:a16="http://schemas.microsoft.com/office/drawing/2014/main" id="{9718EC72-EF07-434B-86CA-F9FB74FA4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74" name="Freeform 21">
              <a:extLst>
                <a:ext uri="{FF2B5EF4-FFF2-40B4-BE49-F238E27FC236}">
                  <a16:creationId xmlns:a16="http://schemas.microsoft.com/office/drawing/2014/main" id="{4A84889A-F40B-4581-B8FF-D34D3EC211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75" name="Freeform 22">
              <a:extLst>
                <a:ext uri="{FF2B5EF4-FFF2-40B4-BE49-F238E27FC236}">
                  <a16:creationId xmlns:a16="http://schemas.microsoft.com/office/drawing/2014/main" id="{EEA5C22F-63E7-4E2A-9135-6820FC6B8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5177" name="Group 5176">
            <a:extLst>
              <a:ext uri="{FF2B5EF4-FFF2-40B4-BE49-F238E27FC236}">
                <a16:creationId xmlns:a16="http://schemas.microsoft.com/office/drawing/2014/main" id="{12B2B893-BDFC-47A3-A8C8-B3351994B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4579" y="-786"/>
            <a:ext cx="2356675" cy="6854040"/>
            <a:chOff x="6627813" y="194833"/>
            <a:chExt cx="1952625" cy="5678918"/>
          </a:xfrm>
        </p:grpSpPr>
        <p:sp>
          <p:nvSpPr>
            <p:cNvPr id="5178" name="Freeform 27">
              <a:extLst>
                <a:ext uri="{FF2B5EF4-FFF2-40B4-BE49-F238E27FC236}">
                  <a16:creationId xmlns:a16="http://schemas.microsoft.com/office/drawing/2014/main" id="{8D083C0B-408E-4195-B8E1-33451B8A3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79" name="Freeform 28">
              <a:extLst>
                <a:ext uri="{FF2B5EF4-FFF2-40B4-BE49-F238E27FC236}">
                  <a16:creationId xmlns:a16="http://schemas.microsoft.com/office/drawing/2014/main" id="{7C7442FE-70AA-4B30-9386-0E011A0A9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80" name="Freeform 29">
              <a:extLst>
                <a:ext uri="{FF2B5EF4-FFF2-40B4-BE49-F238E27FC236}">
                  <a16:creationId xmlns:a16="http://schemas.microsoft.com/office/drawing/2014/main" id="{6183366D-5F8A-40D5-9D35-25286ECB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81" name="Freeform 30">
              <a:extLst>
                <a:ext uri="{FF2B5EF4-FFF2-40B4-BE49-F238E27FC236}">
                  <a16:creationId xmlns:a16="http://schemas.microsoft.com/office/drawing/2014/main" id="{F9E4E29F-ED9B-42DE-8858-A3B54120E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82" name="Freeform 31">
              <a:extLst>
                <a:ext uri="{FF2B5EF4-FFF2-40B4-BE49-F238E27FC236}">
                  <a16:creationId xmlns:a16="http://schemas.microsoft.com/office/drawing/2014/main" id="{75C77770-2C7D-4356-A1C0-F3B10DCCC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83" name="Freeform 32">
              <a:extLst>
                <a:ext uri="{FF2B5EF4-FFF2-40B4-BE49-F238E27FC236}">
                  <a16:creationId xmlns:a16="http://schemas.microsoft.com/office/drawing/2014/main" id="{A583B398-24D3-452A-9279-409D85D4C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84" name="Freeform 33">
              <a:extLst>
                <a:ext uri="{FF2B5EF4-FFF2-40B4-BE49-F238E27FC236}">
                  <a16:creationId xmlns:a16="http://schemas.microsoft.com/office/drawing/2014/main" id="{8592BE0E-0BF6-4FE9-ABD6-7B7188BFD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85" name="Freeform 34">
              <a:extLst>
                <a:ext uri="{FF2B5EF4-FFF2-40B4-BE49-F238E27FC236}">
                  <a16:creationId xmlns:a16="http://schemas.microsoft.com/office/drawing/2014/main" id="{C3D34FBF-02FF-4A36-BD2F-560F61252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86" name="Freeform 35">
              <a:extLst>
                <a:ext uri="{FF2B5EF4-FFF2-40B4-BE49-F238E27FC236}">
                  <a16:creationId xmlns:a16="http://schemas.microsoft.com/office/drawing/2014/main" id="{F7F01C2A-5852-4E78-87E5-9639938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87" name="Freeform 36">
              <a:extLst>
                <a:ext uri="{FF2B5EF4-FFF2-40B4-BE49-F238E27FC236}">
                  <a16:creationId xmlns:a16="http://schemas.microsoft.com/office/drawing/2014/main" id="{3F3D15E2-E389-4E28-815C-9F1EF5387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88" name="Freeform 37">
              <a:extLst>
                <a:ext uri="{FF2B5EF4-FFF2-40B4-BE49-F238E27FC236}">
                  <a16:creationId xmlns:a16="http://schemas.microsoft.com/office/drawing/2014/main" id="{933BD079-DCEA-44C2-A3ED-3919F996F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89" name="Freeform 38">
              <a:extLst>
                <a:ext uri="{FF2B5EF4-FFF2-40B4-BE49-F238E27FC236}">
                  <a16:creationId xmlns:a16="http://schemas.microsoft.com/office/drawing/2014/main" id="{760D82AC-986D-4E9A-9989-BB83B349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4E441A-84EF-30B6-CD44-8780D3ED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602" y="935646"/>
            <a:ext cx="3181597" cy="384173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>
                <a:effectLst/>
              </a:rPr>
              <a:t>Ощутить собственные чувства и потребности. </a:t>
            </a:r>
            <a:endParaRPr lang="en-US" sz="3100" b="1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E17F12E-D00D-5769-9959-496D3D88C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24602" y="4777379"/>
            <a:ext cx="3181598" cy="11262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Реагируя на высказывания таким образом и обвиняя другого, мы, скорее всего, испытываем гнев</a:t>
            </a:r>
            <a:endParaRPr lang="en-US" sz="17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2" name="Picture 2" descr="ПОТРЕБНОСТИ.">
            <a:extLst>
              <a:ext uri="{FF2B5EF4-FFF2-40B4-BE49-F238E27FC236}">
                <a16:creationId xmlns:a16="http://schemas.microsoft.com/office/drawing/2014/main" id="{954E7180-8C2C-7CFC-E8E5-F0DCB03BC1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675" y="1833296"/>
            <a:ext cx="4213521" cy="31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91" name="Rectangle 5190">
            <a:extLst>
              <a:ext uri="{FF2B5EF4-FFF2-40B4-BE49-F238E27FC236}">
                <a16:creationId xmlns:a16="http://schemas.microsoft.com/office/drawing/2014/main" id="{FE8CCA1D-3EED-438C-8DF2-1F365B6F1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355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93" name="Freeform 33">
            <a:extLst>
              <a:ext uri="{FF2B5EF4-FFF2-40B4-BE49-F238E27FC236}">
                <a16:creationId xmlns:a16="http://schemas.microsoft.com/office/drawing/2014/main" id="{32D9B158-7DEE-41F9-AC1A-4F746D428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87355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32093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1" name="Group 6150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6152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3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4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5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6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7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8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9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60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61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62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63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165" name="Group 6164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6166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67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68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69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0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1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2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3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4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5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6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7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179" name="Rectangle 6178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81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6183" name="Rectangle 6182">
            <a:extLst>
              <a:ext uri="{FF2B5EF4-FFF2-40B4-BE49-F238E27FC236}">
                <a16:creationId xmlns:a16="http://schemas.microsoft.com/office/drawing/2014/main" id="{95FFA5E0-4C70-431D-A19D-18415F6C4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146" name="Picture 2" descr="Затем поменяться ролями. ">
            <a:extLst>
              <a:ext uri="{FF2B5EF4-FFF2-40B4-BE49-F238E27FC236}">
                <a16:creationId xmlns:a16="http://schemas.microsoft.com/office/drawing/2014/main" id="{5C562B94-D751-A67F-F6FF-CCD95744AA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85" name="Freeform: Shape 6184">
            <a:extLst>
              <a:ext uri="{FF2B5EF4-FFF2-40B4-BE49-F238E27FC236}">
                <a16:creationId xmlns:a16="http://schemas.microsoft.com/office/drawing/2014/main" id="{BBE55C11-4C41-45E4-A00F-83DEE6BB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-1" y="3632297"/>
            <a:ext cx="8609045" cy="2170389"/>
          </a:xfrm>
          <a:custGeom>
            <a:avLst/>
            <a:gdLst>
              <a:gd name="connsiteX0" fmla="*/ 0 w 7527616"/>
              <a:gd name="connsiteY0" fmla="*/ 0 h 2170389"/>
              <a:gd name="connsiteX1" fmla="*/ 85411 w 7527616"/>
              <a:gd name="connsiteY1" fmla="*/ 0 h 2170389"/>
              <a:gd name="connsiteX2" fmla="*/ 926533 w 7527616"/>
              <a:gd name="connsiteY2" fmla="*/ 0 h 2170389"/>
              <a:gd name="connsiteX3" fmla="*/ 1114264 w 7527616"/>
              <a:gd name="connsiteY3" fmla="*/ 0 h 2170389"/>
              <a:gd name="connsiteX4" fmla="*/ 6544376 w 7527616"/>
              <a:gd name="connsiteY4" fmla="*/ 0 h 2170389"/>
              <a:gd name="connsiteX5" fmla="*/ 6610082 w 7527616"/>
              <a:gd name="connsiteY5" fmla="*/ 26276 h 2170389"/>
              <a:gd name="connsiteX6" fmla="*/ 6619468 w 7527616"/>
              <a:gd name="connsiteY6" fmla="*/ 36786 h 2170389"/>
              <a:gd name="connsiteX7" fmla="*/ 7506496 w 7527616"/>
              <a:gd name="connsiteY7" fmla="*/ 1024760 h 2170389"/>
              <a:gd name="connsiteX8" fmla="*/ 7506496 w 7527616"/>
              <a:gd name="connsiteY8" fmla="*/ 1140374 h 2170389"/>
              <a:gd name="connsiteX9" fmla="*/ 6619468 w 7527616"/>
              <a:gd name="connsiteY9" fmla="*/ 2133603 h 2170389"/>
              <a:gd name="connsiteX10" fmla="*/ 6610082 w 7527616"/>
              <a:gd name="connsiteY10" fmla="*/ 2144113 h 2170389"/>
              <a:gd name="connsiteX11" fmla="*/ 6544376 w 7527616"/>
              <a:gd name="connsiteY11" fmla="*/ 2170389 h 2170389"/>
              <a:gd name="connsiteX12" fmla="*/ 1114264 w 7527616"/>
              <a:gd name="connsiteY12" fmla="*/ 2170389 h 2170389"/>
              <a:gd name="connsiteX13" fmla="*/ 926533 w 7527616"/>
              <a:gd name="connsiteY13" fmla="*/ 2170389 h 2170389"/>
              <a:gd name="connsiteX14" fmla="*/ 146150 w 7527616"/>
              <a:gd name="connsiteY14" fmla="*/ 2170389 h 2170389"/>
              <a:gd name="connsiteX15" fmla="*/ 0 w 7527616"/>
              <a:gd name="connsiteY15" fmla="*/ 2170389 h 217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27616" h="2170389">
                <a:moveTo>
                  <a:pt x="0" y="0"/>
                </a:moveTo>
                <a:lnTo>
                  <a:pt x="85411" y="0"/>
                </a:lnTo>
                <a:cubicBezTo>
                  <a:pt x="290008" y="0"/>
                  <a:pt x="562804" y="0"/>
                  <a:pt x="926533" y="0"/>
                </a:cubicBezTo>
                <a:cubicBezTo>
                  <a:pt x="926533" y="0"/>
                  <a:pt x="926533" y="0"/>
                  <a:pt x="1114264" y="0"/>
                </a:cubicBezTo>
                <a:cubicBezTo>
                  <a:pt x="1114264" y="0"/>
                  <a:pt x="1114264" y="0"/>
                  <a:pt x="6544376" y="0"/>
                </a:cubicBezTo>
                <a:cubicBezTo>
                  <a:pt x="6567842" y="0"/>
                  <a:pt x="6591309" y="10510"/>
                  <a:pt x="6610082" y="26276"/>
                </a:cubicBezTo>
                <a:cubicBezTo>
                  <a:pt x="6614775" y="26276"/>
                  <a:pt x="6619468" y="31531"/>
                  <a:pt x="6619468" y="36786"/>
                </a:cubicBezTo>
                <a:cubicBezTo>
                  <a:pt x="6619468" y="36786"/>
                  <a:pt x="6619468" y="36786"/>
                  <a:pt x="7506496" y="1024760"/>
                </a:cubicBezTo>
                <a:cubicBezTo>
                  <a:pt x="7534656" y="1056291"/>
                  <a:pt x="7534656" y="1108843"/>
                  <a:pt x="7506496" y="1140374"/>
                </a:cubicBezTo>
                <a:cubicBezTo>
                  <a:pt x="7506496" y="1140374"/>
                  <a:pt x="7506496" y="1140374"/>
                  <a:pt x="6619468" y="2133603"/>
                </a:cubicBezTo>
                <a:cubicBezTo>
                  <a:pt x="6619468" y="2133603"/>
                  <a:pt x="6614775" y="2138858"/>
                  <a:pt x="6610082" y="2144113"/>
                </a:cubicBezTo>
                <a:cubicBezTo>
                  <a:pt x="6591309" y="2159879"/>
                  <a:pt x="6567842" y="2170389"/>
                  <a:pt x="6544376" y="2170389"/>
                </a:cubicBezTo>
                <a:cubicBezTo>
                  <a:pt x="6544376" y="2170389"/>
                  <a:pt x="6544376" y="2170389"/>
                  <a:pt x="1114264" y="2170389"/>
                </a:cubicBezTo>
                <a:cubicBezTo>
                  <a:pt x="1114264" y="2170389"/>
                  <a:pt x="1114264" y="2170389"/>
                  <a:pt x="926533" y="2170389"/>
                </a:cubicBezTo>
                <a:cubicBezTo>
                  <a:pt x="926533" y="2170389"/>
                  <a:pt x="926533" y="2170389"/>
                  <a:pt x="146150" y="2170389"/>
                </a:cubicBezTo>
                <a:lnTo>
                  <a:pt x="0" y="2170389"/>
                </a:lnTo>
                <a:close/>
              </a:path>
            </a:pathLst>
          </a:custGeom>
          <a:solidFill>
            <a:srgbClr val="7B6746">
              <a:alpha val="9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4BBC74-1B57-728A-8DDF-8DD21C29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33" y="3889218"/>
            <a:ext cx="6368312" cy="10320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>
                <a:solidFill>
                  <a:srgbClr val="FEFFFF"/>
                </a:solidFill>
                <a:effectLst/>
              </a:rPr>
              <a:t>Ощутить чувства и потребности других</a:t>
            </a:r>
            <a:endParaRPr lang="en-US" sz="3200" b="1">
              <a:solidFill>
                <a:srgbClr val="FEFFFF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67D45F-D10F-D649-EDA1-E1018C5AE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3733" y="4944531"/>
            <a:ext cx="6368312" cy="52493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1">
                <a:solidFill>
                  <a:srgbClr val="FEFFFF"/>
                </a:solidFill>
              </a:rPr>
              <a:t>«Тебе больно, потому что ты хочешь, чтобы к твоим предпочтениям относились внимательнее?</a:t>
            </a:r>
          </a:p>
        </p:txBody>
      </p:sp>
    </p:spTree>
    <p:extLst>
      <p:ext uri="{BB962C8B-B14F-4D97-AF65-F5344CB8AC3E}">
        <p14:creationId xmlns:p14="http://schemas.microsoft.com/office/powerpoint/2010/main" val="113479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FA534C-1216-20B4-F6C2-0CAC76DA7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Признавая наши собственные потребности, желания, ожидания, ценности и мысли, мы берем на себя ответственность за наши чувства, вместо того чтобы обвинять других</a:t>
            </a:r>
            <a:endParaRPr lang="ru-RU" sz="20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14EC6B-7220-B599-7A89-3F25C0DA7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5731" y="2544110"/>
            <a:ext cx="3992732" cy="576262"/>
          </a:xfrm>
        </p:spPr>
        <p:txBody>
          <a:bodyPr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Ты огорчил меня, когда не зашел вчера</a:t>
            </a:r>
            <a:endParaRPr lang="ru-RU" b="1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CA53C8E-2684-7D48-1838-B091AFB06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06628" y="2544110"/>
            <a:ext cx="3999001" cy="576262"/>
          </a:xfrm>
        </p:spPr>
        <p:txBody>
          <a:bodyPr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Я был огорчен, когда ты не зашел, ведь я хотел обсудить некоторые тревожащие меня дела</a:t>
            </a:r>
            <a:endParaRPr lang="ru-RU" b="1" dirty="0"/>
          </a:p>
        </p:txBody>
      </p:sp>
      <p:pic>
        <p:nvPicPr>
          <p:cNvPr id="7170" name="Picture 2" descr="Meme: &amp;quot;Ну ты это заходи если что&amp;quot; .">
            <a:extLst>
              <a:ext uri="{FF2B5EF4-FFF2-40B4-BE49-F238E27FC236}">
                <a16:creationId xmlns:a16="http://schemas.microsoft.com/office/drawing/2014/main" id="{B4CD202F-3CC5-F7D3-4FB3-C0C644F381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628" y="3377413"/>
            <a:ext cx="4343400" cy="304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CCA00CA8-5B1C-F03E-C39F-68F4EE4E5BD7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3377413"/>
            <a:ext cx="4338638" cy="304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7428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DDF5A7-DFDA-B0E8-55BE-B62DC0AF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И еще вариант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272134-FA90-841D-3E1E-D1663DB68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9373" y="2076694"/>
            <a:ext cx="3992732" cy="576262"/>
          </a:xfrm>
        </p:spPr>
        <p:txBody>
          <a:bodyPr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Они рассердили меня, когда аннулировали это соглашение! </a:t>
            </a:r>
            <a:endParaRPr lang="ru-RU" b="1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FEDC3D0-B9E1-C9F6-52BE-A4886F1A3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05610" y="2147245"/>
            <a:ext cx="3999001" cy="505711"/>
          </a:xfrm>
        </p:spPr>
        <p:txBody>
          <a:bodyPr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Когда они аннулировали это соглашение, я была рассержена, потому что подумала, что это был очень безответственный поступок.</a:t>
            </a:r>
            <a:endParaRPr lang="ru-RU" b="1" dirty="0"/>
          </a:p>
        </p:txBody>
      </p:sp>
      <p:pic>
        <p:nvPicPr>
          <p:cNvPr id="1026" name="Picture 2" descr="Palladius. ">
            <a:extLst>
              <a:ext uri="{FF2B5EF4-FFF2-40B4-BE49-F238E27FC236}">
                <a16:creationId xmlns:a16="http://schemas.microsoft.com/office/drawing/2014/main" id="{1C3BF21C-2147-7F43-7A08-B498AA3C59E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325" y="3032919"/>
            <a:ext cx="40671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Ещё в раннем детстве упрямые дети заставляют своих родителей нервничать и н...">
            <a:extLst>
              <a:ext uri="{FF2B5EF4-FFF2-40B4-BE49-F238E27FC236}">
                <a16:creationId xmlns:a16="http://schemas.microsoft.com/office/drawing/2014/main" id="{95A3696B-A111-3052-EF04-7A37475DADA5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75" y="3032919"/>
            <a:ext cx="4338638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857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056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57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58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59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60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61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62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63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64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65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66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67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070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71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72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73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74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75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76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77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78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79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80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81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083" name="Rectangle 2082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85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2087" name="Rectangle 2086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he Code of HR. ">
            <a:extLst>
              <a:ext uri="{FF2B5EF4-FFF2-40B4-BE49-F238E27FC236}">
                <a16:creationId xmlns:a16="http://schemas.microsoft.com/office/drawing/2014/main" id="{7D52C5AB-7954-F133-EEFC-AA4F825B1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0" b="2367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E44750-B809-C086-6E2F-162A39F8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1">
                <a:solidFill>
                  <a:schemeClr val="tx1"/>
                </a:solidFill>
                <a:effectLst/>
              </a:rPr>
              <a:t>Чем лучше мы умеем налаживать контакт между нашими чувствами и потребностями, тем легче другим проявлять по отношению к нам сопереживание</a:t>
            </a:r>
            <a:endParaRPr lang="en-US" sz="3000" b="1">
              <a:solidFill>
                <a:schemeClr val="tx1"/>
              </a:solidFill>
            </a:endParaRPr>
          </a:p>
        </p:txBody>
      </p: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91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27111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2C3F22-A125-9A08-3F18-52DAEFCD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Соединяйте свои чувства с потребностями: «Я чувствую… потому что мне нужно…»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3074" name="Picture 2" descr="Шаблон Доцент ">
            <a:extLst>
              <a:ext uri="{FF2B5EF4-FFF2-40B4-BE49-F238E27FC236}">
                <a16:creationId xmlns:a16="http://schemas.microsoft.com/office/drawing/2014/main" id="{0BEAABD3-5FC5-0725-A2B4-0C316FB6F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396" y="2684206"/>
            <a:ext cx="4019550" cy="335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Образ. ">
            <a:extLst>
              <a:ext uri="{FF2B5EF4-FFF2-40B4-BE49-F238E27FC236}">
                <a16:creationId xmlns:a16="http://schemas.microsoft.com/office/drawing/2014/main" id="{F82A2ECE-A865-3AFF-1DB7-4CC94CABD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767" y="2684205"/>
            <a:ext cx="4019550" cy="335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836BF1DE-1AFE-8E62-E873-AAD6E8CD180C}"/>
              </a:ext>
            </a:extLst>
          </p:cNvPr>
          <p:cNvSpPr/>
          <p:nvPr/>
        </p:nvSpPr>
        <p:spPr>
          <a:xfrm>
            <a:off x="6477798" y="4216089"/>
            <a:ext cx="462116" cy="40312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4277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104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05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06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07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08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09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10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11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12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13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14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15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117" name="Group 4116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4118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19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0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1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2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3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4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5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6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7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8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29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131" name="Rectangle 4130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33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35" name="Rectangle 4134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Грамматические ошибки, заставляющие громко ржать! ">
            <a:extLst>
              <a:ext uri="{FF2B5EF4-FFF2-40B4-BE49-F238E27FC236}">
                <a16:creationId xmlns:a16="http://schemas.microsoft.com/office/drawing/2014/main" id="{498C73E4-D71B-C080-5D70-EB7EF2426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EA1548-06B1-A064-5AA3-7EF48F85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b="1" dirty="0">
                <a:solidFill>
                  <a:schemeClr val="tx1"/>
                </a:solidFill>
                <a:effectLst/>
              </a:rPr>
              <a:t>«</a:t>
            </a:r>
            <a:r>
              <a:rPr lang="en-US" sz="3000" b="1" dirty="0" err="1">
                <a:solidFill>
                  <a:schemeClr val="tx1"/>
                </a:solidFill>
                <a:effectLst/>
              </a:rPr>
              <a:t>Меня</a:t>
            </a:r>
            <a:r>
              <a:rPr lang="en-US" sz="30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effectLst/>
              </a:rPr>
              <a:t>просто</a:t>
            </a:r>
            <a:r>
              <a:rPr lang="en-US" sz="30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effectLst/>
              </a:rPr>
              <a:t>бесят</a:t>
            </a:r>
            <a:r>
              <a:rPr lang="en-US" sz="30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effectLst/>
              </a:rPr>
              <a:t>орфографические</a:t>
            </a:r>
            <a:r>
              <a:rPr lang="en-US" sz="30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effectLst/>
              </a:rPr>
              <a:t>ошибки</a:t>
            </a:r>
            <a:r>
              <a:rPr lang="en-US" sz="3000" b="1" dirty="0">
                <a:solidFill>
                  <a:schemeClr val="tx1"/>
                </a:solidFill>
                <a:effectLst/>
              </a:rPr>
              <a:t> в </a:t>
            </a:r>
            <a:r>
              <a:rPr lang="en-US" sz="3000" b="1" dirty="0" err="1">
                <a:solidFill>
                  <a:schemeClr val="tx1"/>
                </a:solidFill>
                <a:effectLst/>
              </a:rPr>
              <a:t>наших</a:t>
            </a:r>
            <a:r>
              <a:rPr lang="en-US" sz="30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effectLst/>
              </a:rPr>
              <a:t>буклетах</a:t>
            </a:r>
            <a:r>
              <a:rPr lang="en-US" sz="3000" b="1" dirty="0">
                <a:solidFill>
                  <a:schemeClr val="tx1"/>
                </a:solidFill>
                <a:effectLst/>
              </a:rPr>
              <a:t>, </a:t>
            </a:r>
            <a:r>
              <a:rPr lang="en-US" sz="3000" b="1" dirty="0" err="1">
                <a:solidFill>
                  <a:schemeClr val="tx1"/>
                </a:solidFill>
                <a:effectLst/>
              </a:rPr>
              <a:t>ведь</a:t>
            </a:r>
            <a:r>
              <a:rPr lang="en-US" sz="30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effectLst/>
              </a:rPr>
              <a:t>мне</a:t>
            </a:r>
            <a:r>
              <a:rPr lang="en-US" sz="30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effectLst/>
              </a:rPr>
              <a:t>хочется</a:t>
            </a:r>
            <a:r>
              <a:rPr lang="en-US" sz="3000" b="1" dirty="0">
                <a:solidFill>
                  <a:schemeClr val="tx1"/>
                </a:solidFill>
                <a:effectLst/>
              </a:rPr>
              <a:t>, </a:t>
            </a:r>
            <a:r>
              <a:rPr lang="en-US" sz="3000" b="1" dirty="0" err="1">
                <a:solidFill>
                  <a:schemeClr val="tx1"/>
                </a:solidFill>
                <a:effectLst/>
              </a:rPr>
              <a:t>чтобы</a:t>
            </a:r>
            <a:r>
              <a:rPr lang="en-US" sz="30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effectLst/>
              </a:rPr>
              <a:t>наша</a:t>
            </a:r>
            <a:r>
              <a:rPr lang="en-US" sz="30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effectLst/>
              </a:rPr>
              <a:t>компания</a:t>
            </a:r>
            <a:r>
              <a:rPr lang="en-US" sz="30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effectLst/>
              </a:rPr>
              <a:t>выглядела</a:t>
            </a:r>
            <a:r>
              <a:rPr lang="en-US" sz="30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effectLst/>
              </a:rPr>
              <a:t>профессиональной</a:t>
            </a:r>
            <a:r>
              <a:rPr lang="en-US" sz="3000" b="1" dirty="0">
                <a:solidFill>
                  <a:schemeClr val="tx1"/>
                </a:solidFill>
                <a:effectLst/>
              </a:rPr>
              <a:t>»</a:t>
            </a:r>
            <a:br>
              <a:rPr lang="en-US" sz="3000" dirty="0">
                <a:solidFill>
                  <a:schemeClr val="tx1"/>
                </a:solidFill>
                <a:effectLst/>
              </a:rPr>
            </a:b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137" name="Rectangle 4136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3D51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39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19941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128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29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0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1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2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3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4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5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6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7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8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39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5141" name="Group 5140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5142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3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4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5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6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7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8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49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50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51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52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53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155" name="Rectangle 5154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57" name="Freeform 6">
            <a:extLst>
              <a:ext uri="{FF2B5EF4-FFF2-40B4-BE49-F238E27FC236}">
                <a16:creationId xmlns:a16="http://schemas.microsoft.com/office/drawing/2014/main" id="{76CB6AE4-A444-41E5-A744-47F048A1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159" name="Rectangle 5158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61" name="Rectangle 5160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rgbClr val="5A3630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D08B18-05E1-AE81-F84F-33AC74FA7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>
                <a:solidFill>
                  <a:srgbClr val="FEFFFF"/>
                </a:solidFill>
              </a:rPr>
              <a:t>«</a:t>
            </a:r>
            <a:r>
              <a:rPr lang="en-US" sz="3100" b="1">
                <a:solidFill>
                  <a:srgbClr val="FEFFFF"/>
                </a:solidFill>
                <a:effectLst/>
              </a:rPr>
              <a:t>Мама огорчена тем, что ты оставляешь еду на тарелке, – я ведь хочу, чтобы ты рос сильным и здоровым»</a:t>
            </a:r>
            <a:br>
              <a:rPr lang="en-US" sz="3100">
                <a:solidFill>
                  <a:srgbClr val="FEFFFF"/>
                </a:solidFill>
                <a:effectLst/>
              </a:rPr>
            </a:br>
            <a:endParaRPr lang="en-US" sz="3100">
              <a:solidFill>
                <a:srgbClr val="FEFFFF"/>
              </a:solidFill>
            </a:endParaRPr>
          </a:p>
        </p:txBody>
      </p:sp>
      <p:sp>
        <p:nvSpPr>
          <p:cNvPr id="5163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Фотографии. ">
            <a:extLst>
              <a:ext uri="{FF2B5EF4-FFF2-40B4-BE49-F238E27FC236}">
                <a16:creationId xmlns:a16="http://schemas.microsoft.com/office/drawing/2014/main" id="{DDFC7A91-FAD3-B72D-F0B4-D4BCE59D2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8405" y="1101213"/>
            <a:ext cx="6745692" cy="489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6921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311952-A4EB-808E-0E65-3DC65A88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Потребности, лежащие в основе чувств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4DE579-216F-C251-FB2E-51AA877C9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Как только люди начинают говорить о своих потребностях, а не о том, в чем неправы другие люди, возможность найти способ удовлетворить потребности каждого существенно увеличивается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41547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7F5ED-5093-AA00-E8DA-CED4B622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Потребности, лежащие в основе чувств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E7E5553-ACC4-D40D-BCD1-0EF3280EF84A}"/>
              </a:ext>
            </a:extLst>
          </p:cNvPr>
          <p:cNvSpPr/>
          <p:nvPr/>
        </p:nvSpPr>
        <p:spPr>
          <a:xfrm>
            <a:off x="2293883" y="1677711"/>
            <a:ext cx="2774730" cy="247518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Осуждение других – это искаженные выражения наших собственных неудовлетворенных потребностей</a:t>
            </a:r>
            <a:endParaRPr lang="ru-RU" b="1" dirty="0">
              <a:latin typeface="+mj-lt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A6F0F08-140D-5EFC-E19C-EFA9D967E13D}"/>
              </a:ext>
            </a:extLst>
          </p:cNvPr>
          <p:cNvSpPr/>
          <p:nvPr/>
        </p:nvSpPr>
        <p:spPr>
          <a:xfrm>
            <a:off x="2293883" y="4330266"/>
            <a:ext cx="2774730" cy="24751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Когда наши потребности не удовлетворяются, мы по привычке думаем о чужой «неправильности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1A6BC3A-1D20-6E93-AF85-4FE18FD8F5B4}"/>
              </a:ext>
            </a:extLst>
          </p:cNvPr>
          <p:cNvSpPr/>
          <p:nvPr/>
        </p:nvSpPr>
        <p:spPr>
          <a:xfrm>
            <a:off x="8689962" y="1677711"/>
            <a:ext cx="2944990" cy="247518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Мы  можем интерпретировать поведение коллег как безответственное, когда они справляются с заданиями не так, как нам бы хотелось</a:t>
            </a:r>
            <a:endParaRPr lang="ru-RU" b="1" dirty="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D4E7E44-29D6-6E32-D561-D59965D43E41}"/>
              </a:ext>
            </a:extLst>
          </p:cNvPr>
          <p:cNvSpPr/>
          <p:nvPr/>
        </p:nvSpPr>
        <p:spPr>
          <a:xfrm>
            <a:off x="5491922" y="2915303"/>
            <a:ext cx="2774730" cy="247518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Если мы выражаем свои потребности, у нас больше шансов, что они будут удовлетворены</a:t>
            </a:r>
            <a:endParaRPr lang="ru-RU" b="1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779432DF-1330-F7FD-82A5-3DBE685A721E}"/>
              </a:ext>
            </a:extLst>
          </p:cNvPr>
          <p:cNvSpPr/>
          <p:nvPr/>
        </p:nvSpPr>
        <p:spPr>
          <a:xfrm>
            <a:off x="8689962" y="4330266"/>
            <a:ext cx="2944990" cy="2475185"/>
          </a:xfrm>
          <a:prstGeom prst="roundRect">
            <a:avLst/>
          </a:prstGeom>
          <a:solidFill>
            <a:srgbClr val="0066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Если мы сами не придаем значения своим потребностям, скорее всего, другие будут относиться к ним так же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751130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9B2086-1942-7DF2-2D0E-134A2C9D0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мире суждений нас прежде всего заботит, </a:t>
            </a:r>
            <a:r>
              <a:rPr lang="ru-RU" b="1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«кого как назвать»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78A6DC-C874-A172-020E-432C6AE85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6879" y="2257606"/>
            <a:ext cx="3992732" cy="576262"/>
          </a:xfrm>
        </p:spPr>
        <p:txBody>
          <a:bodyPr/>
          <a:lstStyle/>
          <a:p>
            <a:endParaRPr lang="ru-RU" sz="18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8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8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Если моя </a:t>
            </a:r>
            <a:r>
              <a:rPr lang="ru-RU" sz="1800" b="1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девушка хочет 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больше тепла, чем я ей даю, она – </a:t>
            </a:r>
            <a:r>
              <a:rPr lang="ru-RU" sz="1800" b="1" dirty="0">
                <a:solidFill>
                  <a:srgbClr val="FFC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«эмоционально зависимая». </a:t>
            </a:r>
            <a:endParaRPr lang="ru-RU" b="1" dirty="0">
              <a:solidFill>
                <a:srgbClr val="FFC000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7796455-3C1C-B705-B0C6-018204916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05610" y="2005636"/>
            <a:ext cx="3999001" cy="576262"/>
          </a:xfrm>
        </p:spPr>
        <p:txBody>
          <a:bodyPr/>
          <a:lstStyle/>
          <a:p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Если же </a:t>
            </a:r>
            <a:r>
              <a:rPr lang="ru-RU" sz="1800" b="1" dirty="0">
                <a:solidFill>
                  <a:schemeClr val="accent6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я хочу 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больше тепла, чем дает мне она, то она </a:t>
            </a:r>
            <a:r>
              <a:rPr lang="ru-RU" sz="1800" b="1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«холодная и бесчувственная». </a:t>
            </a:r>
            <a:endParaRPr lang="ru-RU" b="1" dirty="0">
              <a:solidFill>
                <a:srgbClr val="0070C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C4A7C8B-F518-E1C0-960C-F29FF10F07E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55" y="3010783"/>
            <a:ext cx="4527983" cy="309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C77F935-0EDD-7D9C-39F9-E40AFA730C4F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75" y="3010785"/>
            <a:ext cx="4338638" cy="309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902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C8530-7AFE-C738-6A43-C2C63E821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От эмоционального рабства к эмоциональной свободе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120731-9F8C-6289-EFDA-444F9D444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Развиваясь до состояния эмоциональной свободы, большинство из нас проходят через три стадии отношения к людям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96460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1" name="Group 6150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6152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3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4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5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6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7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8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59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60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61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62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63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165" name="Group 6164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6166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67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68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69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0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1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2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3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4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5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6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77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179" name="Rectangle 6178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81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6183" name="Rectangle 6182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Созависимость в отношениях с мужчиной ">
            <a:extLst>
              <a:ext uri="{FF2B5EF4-FFF2-40B4-BE49-F238E27FC236}">
                <a16:creationId xmlns:a16="http://schemas.microsoft.com/office/drawing/2014/main" id="{06ACA437-8A95-65B8-A0A0-298733081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1" b="1194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10B04E-E936-A5EA-463A-CD7BA54CD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dirty="0" err="1">
                <a:solidFill>
                  <a:schemeClr val="tx1"/>
                </a:solidFill>
                <a:effectLst/>
              </a:rPr>
              <a:t>Первая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стадия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: </a:t>
            </a:r>
            <a:br>
              <a:rPr lang="ru-RU" sz="3800" b="1" dirty="0">
                <a:solidFill>
                  <a:schemeClr val="tx1"/>
                </a:solidFill>
                <a:effectLst/>
              </a:rPr>
            </a:br>
            <a:r>
              <a:rPr lang="ru-RU" sz="3800" b="1" dirty="0">
                <a:solidFill>
                  <a:schemeClr val="tx1"/>
                </a:solidFill>
              </a:rPr>
              <a:t>Э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моциональное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рабство</a:t>
            </a:r>
            <a:r>
              <a:rPr lang="ru-RU" sz="3800" b="1" dirty="0">
                <a:solidFill>
                  <a:schemeClr val="tx1"/>
                </a:solidFill>
              </a:rPr>
              <a:t>. </a:t>
            </a:r>
            <a:br>
              <a:rPr lang="ru-RU" sz="3800" b="1" dirty="0">
                <a:solidFill>
                  <a:schemeClr val="tx1"/>
                </a:solidFill>
              </a:rPr>
            </a:br>
            <a:r>
              <a:rPr lang="en-US" sz="3800" b="1" dirty="0" err="1">
                <a:solidFill>
                  <a:schemeClr val="tx1"/>
                </a:solidFill>
                <a:effectLst/>
              </a:rPr>
              <a:t>Мы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считаем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себя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ответственными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за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чувства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других</a:t>
            </a:r>
            <a:endParaRPr lang="en-US" sz="3800" b="1" dirty="0">
              <a:solidFill>
                <a:schemeClr val="tx1"/>
              </a:solidFill>
            </a:endParaRPr>
          </a:p>
        </p:txBody>
      </p:sp>
      <p:sp>
        <p:nvSpPr>
          <p:cNvPr id="6185" name="Rectangle 6184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3B5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87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09290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178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179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180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181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182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183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184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185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186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187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188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189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7191" name="Group 7190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7192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93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94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95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96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97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98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99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00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01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02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03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205" name="Rectangle 7204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07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7209" name="Rectangle 7208">
            <a:extLst>
              <a:ext uri="{FF2B5EF4-FFF2-40B4-BE49-F238E27FC236}">
                <a16:creationId xmlns:a16="http://schemas.microsoft.com/office/drawing/2014/main" id="{B8B04C4B-AC68-4DAC-B6E9-4BA106EEA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1" name="Rectangle 7210">
            <a:extLst>
              <a:ext uri="{FF2B5EF4-FFF2-40B4-BE49-F238E27FC236}">
                <a16:creationId xmlns:a16="http://schemas.microsoft.com/office/drawing/2014/main" id="{83B8F510-7BD8-444A-82C8-5DA7E5E2A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6111243" cy="6858000"/>
          </a:xfrm>
          <a:prstGeom prst="rect">
            <a:avLst/>
          </a:prstGeom>
          <a:solidFill>
            <a:srgbClr val="776957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20334B-2E0C-87B4-70B6-1AB61C7D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528046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rgbClr val="FEFFFF"/>
                </a:solidFill>
                <a:effectLst/>
              </a:rPr>
              <a:t>Вторая стадия: </a:t>
            </a:r>
            <a:br>
              <a:rPr lang="en-US" sz="4000" b="1">
                <a:solidFill>
                  <a:srgbClr val="FEFFFF"/>
                </a:solidFill>
                <a:effectLst/>
              </a:rPr>
            </a:br>
            <a:r>
              <a:rPr lang="en-US" sz="4000" b="1">
                <a:solidFill>
                  <a:srgbClr val="FEFFFF"/>
                </a:solidFill>
                <a:effectLst/>
              </a:rPr>
              <a:t>«Грубиянская». </a:t>
            </a:r>
            <a:br>
              <a:rPr lang="en-US" sz="4000" b="1">
                <a:solidFill>
                  <a:srgbClr val="FEFFFF"/>
                </a:solidFill>
                <a:effectLst/>
              </a:rPr>
            </a:br>
            <a:r>
              <a:rPr lang="en-US" sz="4000" b="1">
                <a:solidFill>
                  <a:srgbClr val="FEFFFF"/>
                </a:solidFill>
                <a:effectLst/>
              </a:rPr>
              <a:t>Мы злимся и не хотим больше быть ответственными за чувства других</a:t>
            </a:r>
            <a:endParaRPr lang="en-US" sz="4000" b="1">
              <a:solidFill>
                <a:srgbClr val="FEFFFF"/>
              </a:solidFill>
            </a:endParaRPr>
          </a:p>
        </p:txBody>
      </p:sp>
      <p:pic>
        <p:nvPicPr>
          <p:cNvPr id="7172" name="Picture 4" descr="В новом году еще один безответственный костромской отец начнет обеспечивать...">
            <a:extLst>
              <a:ext uri="{FF2B5EF4-FFF2-40B4-BE49-F238E27FC236}">
                <a16:creationId xmlns:a16="http://schemas.microsoft.com/office/drawing/2014/main" id="{83F7DF74-AE54-1745-525C-EDE5129B7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49" b="-1"/>
          <a:stretch/>
        </p:blipFill>
        <p:spPr bwMode="auto">
          <a:xfrm>
            <a:off x="6111242" y="10"/>
            <a:ext cx="608075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13" name="Freeform 27">
            <a:extLst>
              <a:ext uri="{FF2B5EF4-FFF2-40B4-BE49-F238E27FC236}">
                <a16:creationId xmlns:a16="http://schemas.microsoft.com/office/drawing/2014/main" id="{760B9607-D73D-493B-848E-23B932717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6881206" cy="857047"/>
          </a:xfrm>
          <a:custGeom>
            <a:avLst/>
            <a:gdLst>
              <a:gd name="connsiteX0" fmla="*/ 0 w 6881206"/>
              <a:gd name="connsiteY0" fmla="*/ 0 h 857047"/>
              <a:gd name="connsiteX1" fmla="*/ 653445 w 6881206"/>
              <a:gd name="connsiteY1" fmla="*/ 0 h 857047"/>
              <a:gd name="connsiteX2" fmla="*/ 1156123 w 6881206"/>
              <a:gd name="connsiteY2" fmla="*/ 0 h 857047"/>
              <a:gd name="connsiteX3" fmla="*/ 1380221 w 6881206"/>
              <a:gd name="connsiteY3" fmla="*/ 0 h 857047"/>
              <a:gd name="connsiteX4" fmla="*/ 1444324 w 6881206"/>
              <a:gd name="connsiteY4" fmla="*/ 0 h 857047"/>
              <a:gd name="connsiteX5" fmla="*/ 1522072 w 6881206"/>
              <a:gd name="connsiteY5" fmla="*/ 0 h 857047"/>
              <a:gd name="connsiteX6" fmla="*/ 1596570 w 6881206"/>
              <a:gd name="connsiteY6" fmla="*/ 0 h 857047"/>
              <a:gd name="connsiteX7" fmla="*/ 1893047 w 6881206"/>
              <a:gd name="connsiteY7" fmla="*/ 0 h 857047"/>
              <a:gd name="connsiteX8" fmla="*/ 1978260 w 6881206"/>
              <a:gd name="connsiteY8" fmla="*/ 0 h 857047"/>
              <a:gd name="connsiteX9" fmla="*/ 2032793 w 6881206"/>
              <a:gd name="connsiteY9" fmla="*/ 0 h 857047"/>
              <a:gd name="connsiteX10" fmla="*/ 2095032 w 6881206"/>
              <a:gd name="connsiteY10" fmla="*/ 0 h 857047"/>
              <a:gd name="connsiteX11" fmla="*/ 2574748 w 6881206"/>
              <a:gd name="connsiteY11" fmla="*/ 0 h 857047"/>
              <a:gd name="connsiteX12" fmla="*/ 2712413 w 6881206"/>
              <a:gd name="connsiteY12" fmla="*/ 0 h 857047"/>
              <a:gd name="connsiteX13" fmla="*/ 2724164 w 6881206"/>
              <a:gd name="connsiteY13" fmla="*/ 0 h 857047"/>
              <a:gd name="connsiteX14" fmla="*/ 2806423 w 6881206"/>
              <a:gd name="connsiteY14" fmla="*/ 0 h 857047"/>
              <a:gd name="connsiteX15" fmla="*/ 2975563 w 6881206"/>
              <a:gd name="connsiteY15" fmla="*/ 0 h 857047"/>
              <a:gd name="connsiteX16" fmla="*/ 3029696 w 6881206"/>
              <a:gd name="connsiteY16" fmla="*/ 0 h 857047"/>
              <a:gd name="connsiteX17" fmla="*/ 3216247 w 6881206"/>
              <a:gd name="connsiteY17" fmla="*/ 0 h 857047"/>
              <a:gd name="connsiteX18" fmla="*/ 3464491 w 6881206"/>
              <a:gd name="connsiteY18" fmla="*/ 0 h 857047"/>
              <a:gd name="connsiteX19" fmla="*/ 3476820 w 6881206"/>
              <a:gd name="connsiteY19" fmla="*/ 0 h 857047"/>
              <a:gd name="connsiteX20" fmla="*/ 3508932 w 6881206"/>
              <a:gd name="connsiteY20" fmla="*/ 0 h 857047"/>
              <a:gd name="connsiteX21" fmla="*/ 3518154 w 6881206"/>
              <a:gd name="connsiteY21" fmla="*/ 0 h 857047"/>
              <a:gd name="connsiteX22" fmla="*/ 3563124 w 6881206"/>
              <a:gd name="connsiteY22" fmla="*/ 0 h 857047"/>
              <a:gd name="connsiteX23" fmla="*/ 3568615 w 6881206"/>
              <a:gd name="connsiteY23" fmla="*/ 0 h 857047"/>
              <a:gd name="connsiteX24" fmla="*/ 3582711 w 6881206"/>
              <a:gd name="connsiteY24" fmla="*/ 0 h 857047"/>
              <a:gd name="connsiteX25" fmla="*/ 3607047 w 6881206"/>
              <a:gd name="connsiteY25" fmla="*/ 0 h 857047"/>
              <a:gd name="connsiteX26" fmla="*/ 3711363 w 6881206"/>
              <a:gd name="connsiteY26" fmla="*/ 0 h 857047"/>
              <a:gd name="connsiteX27" fmla="*/ 3757936 w 6881206"/>
              <a:gd name="connsiteY27" fmla="*/ 0 h 857047"/>
              <a:gd name="connsiteX28" fmla="*/ 3914505 w 6881206"/>
              <a:gd name="connsiteY28" fmla="*/ 0 h 857047"/>
              <a:gd name="connsiteX29" fmla="*/ 4099165 w 6881206"/>
              <a:gd name="connsiteY29" fmla="*/ 0 h 857047"/>
              <a:gd name="connsiteX30" fmla="*/ 4176573 w 6881206"/>
              <a:gd name="connsiteY30" fmla="*/ 0 h 857047"/>
              <a:gd name="connsiteX31" fmla="*/ 4211043 w 6881206"/>
              <a:gd name="connsiteY31" fmla="*/ 0 h 857047"/>
              <a:gd name="connsiteX32" fmla="*/ 4249415 w 6881206"/>
              <a:gd name="connsiteY32" fmla="*/ 0 h 857047"/>
              <a:gd name="connsiteX33" fmla="*/ 4292911 w 6881206"/>
              <a:gd name="connsiteY33" fmla="*/ 0 h 857047"/>
              <a:gd name="connsiteX34" fmla="*/ 4715176 w 6881206"/>
              <a:gd name="connsiteY34" fmla="*/ 0 h 857047"/>
              <a:gd name="connsiteX35" fmla="*/ 4749035 w 6881206"/>
              <a:gd name="connsiteY35" fmla="*/ 0 h 857047"/>
              <a:gd name="connsiteX36" fmla="*/ 5107279 w 6881206"/>
              <a:gd name="connsiteY36" fmla="*/ 0 h 857047"/>
              <a:gd name="connsiteX37" fmla="*/ 5446306 w 6881206"/>
              <a:gd name="connsiteY37" fmla="*/ 0 h 857047"/>
              <a:gd name="connsiteX38" fmla="*/ 5654500 w 6881206"/>
              <a:gd name="connsiteY38" fmla="*/ 0 h 857047"/>
              <a:gd name="connsiteX39" fmla="*/ 5879355 w 6881206"/>
              <a:gd name="connsiteY39" fmla="*/ 0 h 857047"/>
              <a:gd name="connsiteX40" fmla="*/ 6374171 w 6881206"/>
              <a:gd name="connsiteY40" fmla="*/ 0 h 857047"/>
              <a:gd name="connsiteX41" fmla="*/ 6382691 w 6881206"/>
              <a:gd name="connsiteY41" fmla="*/ 0 h 857047"/>
              <a:gd name="connsiteX42" fmla="*/ 6406881 w 6881206"/>
              <a:gd name="connsiteY42" fmla="*/ 10516 h 857047"/>
              <a:gd name="connsiteX43" fmla="*/ 6411719 w 6881206"/>
              <a:gd name="connsiteY43" fmla="*/ 15774 h 857047"/>
              <a:gd name="connsiteX44" fmla="*/ 6412418 w 6881206"/>
              <a:gd name="connsiteY44" fmla="*/ 16534 h 857047"/>
              <a:gd name="connsiteX45" fmla="*/ 6413765 w 6881206"/>
              <a:gd name="connsiteY45" fmla="*/ 17998 h 857047"/>
              <a:gd name="connsiteX46" fmla="*/ 6418286 w 6881206"/>
              <a:gd name="connsiteY46" fmla="*/ 21854 h 857047"/>
              <a:gd name="connsiteX47" fmla="*/ 6867337 w 6881206"/>
              <a:gd name="connsiteY47" fmla="*/ 404863 h 857047"/>
              <a:gd name="connsiteX48" fmla="*/ 6867337 w 6881206"/>
              <a:gd name="connsiteY48" fmla="*/ 452185 h 857047"/>
              <a:gd name="connsiteX49" fmla="*/ 6491457 w 6881206"/>
              <a:gd name="connsiteY49" fmla="*/ 772784 h 857047"/>
              <a:gd name="connsiteX50" fmla="*/ 6413765 w 6881206"/>
              <a:gd name="connsiteY50" fmla="*/ 839050 h 857047"/>
              <a:gd name="connsiteX51" fmla="*/ 6411719 w 6881206"/>
              <a:gd name="connsiteY51" fmla="*/ 841273 h 857047"/>
              <a:gd name="connsiteX52" fmla="*/ 6406881 w 6881206"/>
              <a:gd name="connsiteY52" fmla="*/ 846531 h 857047"/>
              <a:gd name="connsiteX53" fmla="*/ 6382691 w 6881206"/>
              <a:gd name="connsiteY53" fmla="*/ 857047 h 857047"/>
              <a:gd name="connsiteX54" fmla="*/ 6374171 w 6881206"/>
              <a:gd name="connsiteY54" fmla="*/ 857047 h 857047"/>
              <a:gd name="connsiteX55" fmla="*/ 6368680 w 6881206"/>
              <a:gd name="connsiteY55" fmla="*/ 857047 h 857047"/>
              <a:gd name="connsiteX56" fmla="*/ 6348221 w 6881206"/>
              <a:gd name="connsiteY56" fmla="*/ 857047 h 857047"/>
              <a:gd name="connsiteX57" fmla="*/ 6330248 w 6881206"/>
              <a:gd name="connsiteY57" fmla="*/ 857047 h 857047"/>
              <a:gd name="connsiteX58" fmla="*/ 6266353 w 6881206"/>
              <a:gd name="connsiteY58" fmla="*/ 857047 h 857047"/>
              <a:gd name="connsiteX59" fmla="*/ 6225932 w 6881206"/>
              <a:gd name="connsiteY59" fmla="*/ 857047 h 857047"/>
              <a:gd name="connsiteX60" fmla="*/ 6106926 w 6881206"/>
              <a:gd name="connsiteY60" fmla="*/ 857047 h 857047"/>
              <a:gd name="connsiteX61" fmla="*/ 6022790 w 6881206"/>
              <a:gd name="connsiteY61" fmla="*/ 857047 h 857047"/>
              <a:gd name="connsiteX62" fmla="*/ 5844088 w 6881206"/>
              <a:gd name="connsiteY62" fmla="*/ 857047 h 857047"/>
              <a:gd name="connsiteX63" fmla="*/ 5687880 w 6881206"/>
              <a:gd name="connsiteY63" fmla="*/ 857047 h 857047"/>
              <a:gd name="connsiteX64" fmla="*/ 5451985 w 6881206"/>
              <a:gd name="connsiteY64" fmla="*/ 857047 h 857047"/>
              <a:gd name="connsiteX65" fmla="*/ 5188261 w 6881206"/>
              <a:gd name="connsiteY65" fmla="*/ 857047 h 857047"/>
              <a:gd name="connsiteX66" fmla="*/ 4904764 w 6881206"/>
              <a:gd name="connsiteY66" fmla="*/ 857047 h 857047"/>
              <a:gd name="connsiteX67" fmla="*/ 4490989 w 6881206"/>
              <a:gd name="connsiteY67" fmla="*/ 857047 h 857047"/>
              <a:gd name="connsiteX68" fmla="*/ 4176573 w 6881206"/>
              <a:gd name="connsiteY68" fmla="*/ 857047 h 857047"/>
              <a:gd name="connsiteX69" fmla="*/ 4099165 w 6881206"/>
              <a:gd name="connsiteY69" fmla="*/ 857047 h 857047"/>
              <a:gd name="connsiteX70" fmla="*/ 4089943 w 6881206"/>
              <a:gd name="connsiteY70" fmla="*/ 857047 h 857047"/>
              <a:gd name="connsiteX71" fmla="*/ 4057940 w 6881206"/>
              <a:gd name="connsiteY71" fmla="*/ 857047 h 857047"/>
              <a:gd name="connsiteX72" fmla="*/ 4025386 w 6881206"/>
              <a:gd name="connsiteY72" fmla="*/ 857047 h 857047"/>
              <a:gd name="connsiteX73" fmla="*/ 3850160 w 6881206"/>
              <a:gd name="connsiteY73" fmla="*/ 857047 h 857047"/>
              <a:gd name="connsiteX74" fmla="*/ 3563124 w 6881206"/>
              <a:gd name="connsiteY74" fmla="*/ 857047 h 857047"/>
              <a:gd name="connsiteX75" fmla="*/ 3550795 w 6881206"/>
              <a:gd name="connsiteY75" fmla="*/ 857047 h 857047"/>
              <a:gd name="connsiteX76" fmla="*/ 3508932 w 6881206"/>
              <a:gd name="connsiteY76" fmla="*/ 857047 h 857047"/>
              <a:gd name="connsiteX77" fmla="*/ 3483683 w 6881206"/>
              <a:gd name="connsiteY77" fmla="*/ 857047 h 857047"/>
              <a:gd name="connsiteX78" fmla="*/ 3464491 w 6881206"/>
              <a:gd name="connsiteY78" fmla="*/ 857047 h 857047"/>
              <a:gd name="connsiteX79" fmla="*/ 3452740 w 6881206"/>
              <a:gd name="connsiteY79" fmla="*/ 857047 h 857047"/>
              <a:gd name="connsiteX80" fmla="*/ 3423719 w 6881206"/>
              <a:gd name="connsiteY80" fmla="*/ 857047 h 857047"/>
              <a:gd name="connsiteX81" fmla="*/ 3370481 w 6881206"/>
              <a:gd name="connsiteY81" fmla="*/ 857047 h 857047"/>
              <a:gd name="connsiteX82" fmla="*/ 3306946 w 6881206"/>
              <a:gd name="connsiteY82" fmla="*/ 857047 h 857047"/>
              <a:gd name="connsiteX83" fmla="*/ 3147208 w 6881206"/>
              <a:gd name="connsiteY83" fmla="*/ 857047 h 857047"/>
              <a:gd name="connsiteX84" fmla="*/ 3114429 w 6881206"/>
              <a:gd name="connsiteY84" fmla="*/ 857047 h 857047"/>
              <a:gd name="connsiteX85" fmla="*/ 2960658 w 6881206"/>
              <a:gd name="connsiteY85" fmla="*/ 857047 h 857047"/>
              <a:gd name="connsiteX86" fmla="*/ 2827230 w 6881206"/>
              <a:gd name="connsiteY86" fmla="*/ 857047 h 857047"/>
              <a:gd name="connsiteX87" fmla="*/ 2712413 w 6881206"/>
              <a:gd name="connsiteY87" fmla="*/ 857047 h 857047"/>
              <a:gd name="connsiteX88" fmla="*/ 2680242 w 6881206"/>
              <a:gd name="connsiteY88" fmla="*/ 857047 h 857047"/>
              <a:gd name="connsiteX89" fmla="*/ 2603835 w 6881206"/>
              <a:gd name="connsiteY89" fmla="*/ 857047 h 857047"/>
              <a:gd name="connsiteX90" fmla="*/ 2455042 w 6881206"/>
              <a:gd name="connsiteY90" fmla="*/ 857047 h 857047"/>
              <a:gd name="connsiteX91" fmla="*/ 2426415 w 6881206"/>
              <a:gd name="connsiteY91" fmla="*/ 857047 h 857047"/>
              <a:gd name="connsiteX92" fmla="*/ 2209736 w 6881206"/>
              <a:gd name="connsiteY92" fmla="*/ 857047 h 857047"/>
              <a:gd name="connsiteX93" fmla="*/ 1893047 w 6881206"/>
              <a:gd name="connsiteY93" fmla="*/ 857047 h 857047"/>
              <a:gd name="connsiteX94" fmla="*/ 1885034 w 6881206"/>
              <a:gd name="connsiteY94" fmla="*/ 857047 h 857047"/>
              <a:gd name="connsiteX95" fmla="*/ 1843786 w 6881206"/>
              <a:gd name="connsiteY95" fmla="*/ 857047 h 857047"/>
              <a:gd name="connsiteX96" fmla="*/ 1828944 w 6881206"/>
              <a:gd name="connsiteY96" fmla="*/ 857047 h 857047"/>
              <a:gd name="connsiteX97" fmla="*/ 1380221 w 6881206"/>
              <a:gd name="connsiteY97" fmla="*/ 857047 h 857047"/>
              <a:gd name="connsiteX98" fmla="*/ 1333065 w 6881206"/>
              <a:gd name="connsiteY98" fmla="*/ 857047 h 857047"/>
              <a:gd name="connsiteX99" fmla="*/ 653445 w 6881206"/>
              <a:gd name="connsiteY99" fmla="*/ 857047 h 857047"/>
              <a:gd name="connsiteX100" fmla="*/ 0 w 6881206"/>
              <a:gd name="connsiteY100" fmla="*/ 857047 h 857047"/>
              <a:gd name="connsiteX101" fmla="*/ 0 w 6881206"/>
              <a:gd name="connsiteY101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881206" h="857047">
                <a:moveTo>
                  <a:pt x="0" y="0"/>
                </a:moveTo>
                <a:cubicBezTo>
                  <a:pt x="0" y="0"/>
                  <a:pt x="0" y="0"/>
                  <a:pt x="653445" y="0"/>
                </a:cubicBezTo>
                <a:cubicBezTo>
                  <a:pt x="653445" y="0"/>
                  <a:pt x="653445" y="0"/>
                  <a:pt x="1156123" y="0"/>
                </a:cubicBezTo>
                <a:lnTo>
                  <a:pt x="1380221" y="0"/>
                </a:lnTo>
                <a:cubicBezTo>
                  <a:pt x="1380221" y="0"/>
                  <a:pt x="1380221" y="0"/>
                  <a:pt x="1444324" y="0"/>
                </a:cubicBezTo>
                <a:lnTo>
                  <a:pt x="1522072" y="0"/>
                </a:lnTo>
                <a:lnTo>
                  <a:pt x="1596570" y="0"/>
                </a:lnTo>
                <a:cubicBezTo>
                  <a:pt x="1668686" y="0"/>
                  <a:pt x="1764840" y="0"/>
                  <a:pt x="1893047" y="0"/>
                </a:cubicBezTo>
                <a:cubicBezTo>
                  <a:pt x="1893047" y="0"/>
                  <a:pt x="1893047" y="0"/>
                  <a:pt x="1978260" y="0"/>
                </a:cubicBezTo>
                <a:lnTo>
                  <a:pt x="2032793" y="0"/>
                </a:lnTo>
                <a:lnTo>
                  <a:pt x="2095032" y="0"/>
                </a:lnTo>
                <a:cubicBezTo>
                  <a:pt x="2196025" y="0"/>
                  <a:pt x="2347515" y="0"/>
                  <a:pt x="2574748" y="0"/>
                </a:cubicBezTo>
                <a:lnTo>
                  <a:pt x="2712413" y="0"/>
                </a:lnTo>
                <a:lnTo>
                  <a:pt x="2724164" y="0"/>
                </a:lnTo>
                <a:lnTo>
                  <a:pt x="2806423" y="0"/>
                </a:lnTo>
                <a:lnTo>
                  <a:pt x="2975563" y="0"/>
                </a:lnTo>
                <a:lnTo>
                  <a:pt x="3029696" y="0"/>
                </a:lnTo>
                <a:lnTo>
                  <a:pt x="3216247" y="0"/>
                </a:lnTo>
                <a:lnTo>
                  <a:pt x="3464491" y="0"/>
                </a:lnTo>
                <a:lnTo>
                  <a:pt x="3476820" y="0"/>
                </a:lnTo>
                <a:lnTo>
                  <a:pt x="3508932" y="0"/>
                </a:lnTo>
                <a:cubicBezTo>
                  <a:pt x="3508932" y="0"/>
                  <a:pt x="3508932" y="0"/>
                  <a:pt x="3518154" y="0"/>
                </a:cubicBezTo>
                <a:lnTo>
                  <a:pt x="3563124" y="0"/>
                </a:lnTo>
                <a:lnTo>
                  <a:pt x="3568615" y="0"/>
                </a:lnTo>
                <a:lnTo>
                  <a:pt x="3582711" y="0"/>
                </a:lnTo>
                <a:lnTo>
                  <a:pt x="3607047" y="0"/>
                </a:lnTo>
                <a:lnTo>
                  <a:pt x="3711363" y="0"/>
                </a:lnTo>
                <a:lnTo>
                  <a:pt x="3757936" y="0"/>
                </a:lnTo>
                <a:lnTo>
                  <a:pt x="3914505" y="0"/>
                </a:lnTo>
                <a:lnTo>
                  <a:pt x="4099165" y="0"/>
                </a:lnTo>
                <a:cubicBezTo>
                  <a:pt x="4099165" y="0"/>
                  <a:pt x="4099165" y="0"/>
                  <a:pt x="4176573" y="0"/>
                </a:cubicBezTo>
                <a:cubicBezTo>
                  <a:pt x="4176573" y="0"/>
                  <a:pt x="4176573" y="0"/>
                  <a:pt x="4211043" y="0"/>
                </a:cubicBezTo>
                <a:lnTo>
                  <a:pt x="4249415" y="0"/>
                </a:lnTo>
                <a:lnTo>
                  <a:pt x="4292911" y="0"/>
                </a:lnTo>
                <a:cubicBezTo>
                  <a:pt x="4370470" y="0"/>
                  <a:pt x="4499735" y="0"/>
                  <a:pt x="4715176" y="0"/>
                </a:cubicBezTo>
                <a:lnTo>
                  <a:pt x="4749035" y="0"/>
                </a:lnTo>
                <a:lnTo>
                  <a:pt x="5107279" y="0"/>
                </a:lnTo>
                <a:lnTo>
                  <a:pt x="5446306" y="0"/>
                </a:lnTo>
                <a:lnTo>
                  <a:pt x="5654500" y="0"/>
                </a:lnTo>
                <a:lnTo>
                  <a:pt x="5879355" y="0"/>
                </a:lnTo>
                <a:lnTo>
                  <a:pt x="6374171" y="0"/>
                </a:lnTo>
                <a:lnTo>
                  <a:pt x="6382691" y="0"/>
                </a:lnTo>
                <a:cubicBezTo>
                  <a:pt x="6392367" y="0"/>
                  <a:pt x="6402043" y="5258"/>
                  <a:pt x="6406881" y="10516"/>
                </a:cubicBezTo>
                <a:cubicBezTo>
                  <a:pt x="6406881" y="10516"/>
                  <a:pt x="6411719" y="10516"/>
                  <a:pt x="6411719" y="15774"/>
                </a:cubicBezTo>
                <a:cubicBezTo>
                  <a:pt x="6411719" y="15774"/>
                  <a:pt x="6411719" y="15774"/>
                  <a:pt x="6412418" y="16534"/>
                </a:cubicBezTo>
                <a:lnTo>
                  <a:pt x="6413765" y="17998"/>
                </a:lnTo>
                <a:lnTo>
                  <a:pt x="6418286" y="21854"/>
                </a:lnTo>
                <a:cubicBezTo>
                  <a:pt x="6439669" y="40092"/>
                  <a:pt x="6525203" y="113046"/>
                  <a:pt x="6867337" y="404863"/>
                </a:cubicBezTo>
                <a:cubicBezTo>
                  <a:pt x="6885830" y="415379"/>
                  <a:pt x="6885830" y="436411"/>
                  <a:pt x="6867337" y="452185"/>
                </a:cubicBezTo>
                <a:cubicBezTo>
                  <a:pt x="6867337" y="452185"/>
                  <a:pt x="6867337" y="452185"/>
                  <a:pt x="6491457" y="772784"/>
                </a:cubicBezTo>
                <a:lnTo>
                  <a:pt x="6413765" y="839050"/>
                </a:lnTo>
                <a:lnTo>
                  <a:pt x="6411719" y="841273"/>
                </a:lnTo>
                <a:cubicBezTo>
                  <a:pt x="6411719" y="841273"/>
                  <a:pt x="6406881" y="841273"/>
                  <a:pt x="6406881" y="846531"/>
                </a:cubicBezTo>
                <a:cubicBezTo>
                  <a:pt x="6402043" y="851789"/>
                  <a:pt x="6392367" y="857047"/>
                  <a:pt x="6382691" y="857047"/>
                </a:cubicBezTo>
                <a:lnTo>
                  <a:pt x="6374171" y="857047"/>
                </a:lnTo>
                <a:lnTo>
                  <a:pt x="6368680" y="857047"/>
                </a:lnTo>
                <a:lnTo>
                  <a:pt x="6348221" y="857047"/>
                </a:lnTo>
                <a:lnTo>
                  <a:pt x="6330248" y="857047"/>
                </a:lnTo>
                <a:lnTo>
                  <a:pt x="6266353" y="857047"/>
                </a:lnTo>
                <a:lnTo>
                  <a:pt x="6225932" y="857047"/>
                </a:lnTo>
                <a:lnTo>
                  <a:pt x="6106926" y="857047"/>
                </a:lnTo>
                <a:lnTo>
                  <a:pt x="6022790" y="857047"/>
                </a:lnTo>
                <a:lnTo>
                  <a:pt x="5844088" y="857047"/>
                </a:lnTo>
                <a:lnTo>
                  <a:pt x="5687880" y="857047"/>
                </a:lnTo>
                <a:lnTo>
                  <a:pt x="5451985" y="857047"/>
                </a:lnTo>
                <a:lnTo>
                  <a:pt x="5188261" y="857047"/>
                </a:lnTo>
                <a:lnTo>
                  <a:pt x="4904764" y="857047"/>
                </a:lnTo>
                <a:lnTo>
                  <a:pt x="4490989" y="857047"/>
                </a:lnTo>
                <a:lnTo>
                  <a:pt x="4176573" y="857047"/>
                </a:lnTo>
                <a:cubicBezTo>
                  <a:pt x="4176573" y="857047"/>
                  <a:pt x="4176573" y="857047"/>
                  <a:pt x="4099165" y="857047"/>
                </a:cubicBezTo>
                <a:cubicBezTo>
                  <a:pt x="4099165" y="857047"/>
                  <a:pt x="4099165" y="857047"/>
                  <a:pt x="4089943" y="857047"/>
                </a:cubicBezTo>
                <a:lnTo>
                  <a:pt x="4057940" y="857047"/>
                </a:lnTo>
                <a:lnTo>
                  <a:pt x="4025386" y="857047"/>
                </a:lnTo>
                <a:cubicBezTo>
                  <a:pt x="3988496" y="857047"/>
                  <a:pt x="3933162" y="857047"/>
                  <a:pt x="3850160" y="857047"/>
                </a:cubicBezTo>
                <a:lnTo>
                  <a:pt x="3563124" y="857047"/>
                </a:lnTo>
                <a:lnTo>
                  <a:pt x="3550795" y="857047"/>
                </a:lnTo>
                <a:lnTo>
                  <a:pt x="3508932" y="857047"/>
                </a:lnTo>
                <a:cubicBezTo>
                  <a:pt x="3508932" y="857047"/>
                  <a:pt x="3508932" y="857047"/>
                  <a:pt x="3483683" y="857047"/>
                </a:cubicBezTo>
                <a:lnTo>
                  <a:pt x="3464491" y="857047"/>
                </a:lnTo>
                <a:lnTo>
                  <a:pt x="3452740" y="857047"/>
                </a:lnTo>
                <a:lnTo>
                  <a:pt x="3423719" y="857047"/>
                </a:lnTo>
                <a:lnTo>
                  <a:pt x="3370481" y="857047"/>
                </a:lnTo>
                <a:lnTo>
                  <a:pt x="3306946" y="857047"/>
                </a:lnTo>
                <a:lnTo>
                  <a:pt x="3147208" y="857047"/>
                </a:lnTo>
                <a:lnTo>
                  <a:pt x="3114429" y="857047"/>
                </a:lnTo>
                <a:lnTo>
                  <a:pt x="2960658" y="857047"/>
                </a:lnTo>
                <a:lnTo>
                  <a:pt x="2827230" y="857047"/>
                </a:lnTo>
                <a:lnTo>
                  <a:pt x="2712413" y="857047"/>
                </a:lnTo>
                <a:lnTo>
                  <a:pt x="2680242" y="857047"/>
                </a:lnTo>
                <a:lnTo>
                  <a:pt x="2603835" y="857047"/>
                </a:lnTo>
                <a:lnTo>
                  <a:pt x="2455042" y="857047"/>
                </a:lnTo>
                <a:lnTo>
                  <a:pt x="2426415" y="857047"/>
                </a:lnTo>
                <a:lnTo>
                  <a:pt x="2209736" y="857047"/>
                </a:lnTo>
                <a:lnTo>
                  <a:pt x="1893047" y="857047"/>
                </a:lnTo>
                <a:cubicBezTo>
                  <a:pt x="1893047" y="857047"/>
                  <a:pt x="1893047" y="857047"/>
                  <a:pt x="1885034" y="857047"/>
                </a:cubicBezTo>
                <a:lnTo>
                  <a:pt x="1843786" y="857047"/>
                </a:lnTo>
                <a:lnTo>
                  <a:pt x="1828944" y="857047"/>
                </a:lnTo>
                <a:cubicBezTo>
                  <a:pt x="1764840" y="857047"/>
                  <a:pt x="1636634" y="857047"/>
                  <a:pt x="1380221" y="857047"/>
                </a:cubicBezTo>
                <a:lnTo>
                  <a:pt x="1333065" y="857047"/>
                </a:lnTo>
                <a:cubicBezTo>
                  <a:pt x="1136016" y="857047"/>
                  <a:pt x="910816" y="857047"/>
                  <a:pt x="653445" y="857047"/>
                </a:cubicBezTo>
                <a:cubicBezTo>
                  <a:pt x="653445" y="857047"/>
                  <a:pt x="653445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9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0" name="Group 8239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241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42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43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44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45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46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47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48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49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50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51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52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254" name="Group 8253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8255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56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57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58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59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60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61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62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63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64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65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66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68" name="Rectangle 8267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70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272" name="Rectangle 8271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личность, чесность, наблюдения, ответственность.">
            <a:extLst>
              <a:ext uri="{FF2B5EF4-FFF2-40B4-BE49-F238E27FC236}">
                <a16:creationId xmlns:a16="http://schemas.microsoft.com/office/drawing/2014/main" id="{FA5F9A23-EFC4-F848-BA68-22FDF251B8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4FBC5D-2BFE-12A6-121D-A4EA36F32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>
                <a:solidFill>
                  <a:schemeClr val="tx1"/>
                </a:solidFill>
                <a:effectLst/>
              </a:rPr>
              <a:t>Третья стадия: </a:t>
            </a:r>
            <a:br>
              <a:rPr lang="en-US" sz="3400" b="1">
                <a:solidFill>
                  <a:schemeClr val="tx1"/>
                </a:solidFill>
                <a:effectLst/>
              </a:rPr>
            </a:br>
            <a:r>
              <a:rPr lang="en-US" sz="3400" b="1">
                <a:solidFill>
                  <a:schemeClr val="tx1"/>
                </a:solidFill>
                <a:effectLst/>
              </a:rPr>
              <a:t>Эмоциональное освобождение. </a:t>
            </a:r>
            <a:br>
              <a:rPr lang="en-US" sz="3400" b="1">
                <a:solidFill>
                  <a:schemeClr val="tx1"/>
                </a:solidFill>
                <a:effectLst/>
              </a:rPr>
            </a:br>
            <a:r>
              <a:rPr lang="en-US" sz="3400" b="1">
                <a:solidFill>
                  <a:schemeClr val="tx1"/>
                </a:solidFill>
                <a:effectLst/>
              </a:rPr>
              <a:t>Мы берем на себя ответственность за наши намерения и действия</a:t>
            </a:r>
            <a:endParaRPr lang="en-US" sz="3400" b="1">
              <a:solidFill>
                <a:schemeClr val="tx1"/>
              </a:solidFill>
            </a:endParaRPr>
          </a:p>
        </p:txBody>
      </p:sp>
      <p:sp>
        <p:nvSpPr>
          <p:cNvPr id="8274" name="Rectangle 8273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76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14384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811CF-071B-CF19-1E20-A80EEBF3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228600" algn="ctr"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Упражнение 3 </a:t>
            </a:r>
            <a:b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Признание потребностей 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A68739-83E6-07C4-F9FF-14BDE8DC7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Чтобы потренироваться в определении потребностей, пожалуйста, укажите высказывания, в которых человек берет на себя ответственность за свои чувства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515348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3" name="Group 9222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224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25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26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27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28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29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30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31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32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33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34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35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237" name="Group 9236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9238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39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40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41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42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43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44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45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46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47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48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49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251" name="Rectangle 9250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53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9255" name="Rectangle 9254">
            <a:extLst>
              <a:ext uri="{FF2B5EF4-FFF2-40B4-BE49-F238E27FC236}">
                <a16:creationId xmlns:a16="http://schemas.microsoft.com/office/drawing/2014/main" id="{B8B04C4B-AC68-4DAC-B6E9-4BA106EEA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57" name="Rectangle 9256">
            <a:extLst>
              <a:ext uri="{FF2B5EF4-FFF2-40B4-BE49-F238E27FC236}">
                <a16:creationId xmlns:a16="http://schemas.microsoft.com/office/drawing/2014/main" id="{83B8F510-7BD8-444A-82C8-5DA7E5E2A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6111243" cy="6858000"/>
          </a:xfrm>
          <a:prstGeom prst="rect">
            <a:avLst/>
          </a:prstGeom>
          <a:solidFill>
            <a:srgbClr val="595044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4610B2-4D39-9E17-3D66-FFE10D5C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528046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rgbClr val="FEFFFF"/>
                </a:solidFill>
                <a:effectLst/>
              </a:rPr>
              <a:t>«Меня бесит, что ты разбрасываешь документацию нашей компании по полу конференц-зала»</a:t>
            </a:r>
            <a:endParaRPr lang="en-US" sz="4000" b="1">
              <a:solidFill>
                <a:srgbClr val="FEFFFF"/>
              </a:solidFill>
            </a:endParaRPr>
          </a:p>
        </p:txBody>
      </p:sp>
      <p:pic>
        <p:nvPicPr>
          <p:cNvPr id="9218" name="Picture 2" descr="В Красноярске жених разорвал свои документы, соврал полицейским и теперь жд...">
            <a:extLst>
              <a:ext uri="{FF2B5EF4-FFF2-40B4-BE49-F238E27FC236}">
                <a16:creationId xmlns:a16="http://schemas.microsoft.com/office/drawing/2014/main" id="{6F49B100-E45A-164E-B320-358B4DC4A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9" r="17678" b="-2"/>
          <a:stretch/>
        </p:blipFill>
        <p:spPr bwMode="auto">
          <a:xfrm>
            <a:off x="6111242" y="10"/>
            <a:ext cx="608075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59" name="Freeform 27">
            <a:extLst>
              <a:ext uri="{FF2B5EF4-FFF2-40B4-BE49-F238E27FC236}">
                <a16:creationId xmlns:a16="http://schemas.microsoft.com/office/drawing/2014/main" id="{760B9607-D73D-493B-848E-23B932717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6881206" cy="857047"/>
          </a:xfrm>
          <a:custGeom>
            <a:avLst/>
            <a:gdLst>
              <a:gd name="connsiteX0" fmla="*/ 0 w 6881206"/>
              <a:gd name="connsiteY0" fmla="*/ 0 h 857047"/>
              <a:gd name="connsiteX1" fmla="*/ 653445 w 6881206"/>
              <a:gd name="connsiteY1" fmla="*/ 0 h 857047"/>
              <a:gd name="connsiteX2" fmla="*/ 1156123 w 6881206"/>
              <a:gd name="connsiteY2" fmla="*/ 0 h 857047"/>
              <a:gd name="connsiteX3" fmla="*/ 1380221 w 6881206"/>
              <a:gd name="connsiteY3" fmla="*/ 0 h 857047"/>
              <a:gd name="connsiteX4" fmla="*/ 1444324 w 6881206"/>
              <a:gd name="connsiteY4" fmla="*/ 0 h 857047"/>
              <a:gd name="connsiteX5" fmla="*/ 1522072 w 6881206"/>
              <a:gd name="connsiteY5" fmla="*/ 0 h 857047"/>
              <a:gd name="connsiteX6" fmla="*/ 1596570 w 6881206"/>
              <a:gd name="connsiteY6" fmla="*/ 0 h 857047"/>
              <a:gd name="connsiteX7" fmla="*/ 1893047 w 6881206"/>
              <a:gd name="connsiteY7" fmla="*/ 0 h 857047"/>
              <a:gd name="connsiteX8" fmla="*/ 1978260 w 6881206"/>
              <a:gd name="connsiteY8" fmla="*/ 0 h 857047"/>
              <a:gd name="connsiteX9" fmla="*/ 2032793 w 6881206"/>
              <a:gd name="connsiteY9" fmla="*/ 0 h 857047"/>
              <a:gd name="connsiteX10" fmla="*/ 2095032 w 6881206"/>
              <a:gd name="connsiteY10" fmla="*/ 0 h 857047"/>
              <a:gd name="connsiteX11" fmla="*/ 2574748 w 6881206"/>
              <a:gd name="connsiteY11" fmla="*/ 0 h 857047"/>
              <a:gd name="connsiteX12" fmla="*/ 2712413 w 6881206"/>
              <a:gd name="connsiteY12" fmla="*/ 0 h 857047"/>
              <a:gd name="connsiteX13" fmla="*/ 2724164 w 6881206"/>
              <a:gd name="connsiteY13" fmla="*/ 0 h 857047"/>
              <a:gd name="connsiteX14" fmla="*/ 2806423 w 6881206"/>
              <a:gd name="connsiteY14" fmla="*/ 0 h 857047"/>
              <a:gd name="connsiteX15" fmla="*/ 2975563 w 6881206"/>
              <a:gd name="connsiteY15" fmla="*/ 0 h 857047"/>
              <a:gd name="connsiteX16" fmla="*/ 3029696 w 6881206"/>
              <a:gd name="connsiteY16" fmla="*/ 0 h 857047"/>
              <a:gd name="connsiteX17" fmla="*/ 3216247 w 6881206"/>
              <a:gd name="connsiteY17" fmla="*/ 0 h 857047"/>
              <a:gd name="connsiteX18" fmla="*/ 3464491 w 6881206"/>
              <a:gd name="connsiteY18" fmla="*/ 0 h 857047"/>
              <a:gd name="connsiteX19" fmla="*/ 3476820 w 6881206"/>
              <a:gd name="connsiteY19" fmla="*/ 0 h 857047"/>
              <a:gd name="connsiteX20" fmla="*/ 3508932 w 6881206"/>
              <a:gd name="connsiteY20" fmla="*/ 0 h 857047"/>
              <a:gd name="connsiteX21" fmla="*/ 3518154 w 6881206"/>
              <a:gd name="connsiteY21" fmla="*/ 0 h 857047"/>
              <a:gd name="connsiteX22" fmla="*/ 3563124 w 6881206"/>
              <a:gd name="connsiteY22" fmla="*/ 0 h 857047"/>
              <a:gd name="connsiteX23" fmla="*/ 3568615 w 6881206"/>
              <a:gd name="connsiteY23" fmla="*/ 0 h 857047"/>
              <a:gd name="connsiteX24" fmla="*/ 3582711 w 6881206"/>
              <a:gd name="connsiteY24" fmla="*/ 0 h 857047"/>
              <a:gd name="connsiteX25" fmla="*/ 3607047 w 6881206"/>
              <a:gd name="connsiteY25" fmla="*/ 0 h 857047"/>
              <a:gd name="connsiteX26" fmla="*/ 3711363 w 6881206"/>
              <a:gd name="connsiteY26" fmla="*/ 0 h 857047"/>
              <a:gd name="connsiteX27" fmla="*/ 3757936 w 6881206"/>
              <a:gd name="connsiteY27" fmla="*/ 0 h 857047"/>
              <a:gd name="connsiteX28" fmla="*/ 3914505 w 6881206"/>
              <a:gd name="connsiteY28" fmla="*/ 0 h 857047"/>
              <a:gd name="connsiteX29" fmla="*/ 4099165 w 6881206"/>
              <a:gd name="connsiteY29" fmla="*/ 0 h 857047"/>
              <a:gd name="connsiteX30" fmla="*/ 4176573 w 6881206"/>
              <a:gd name="connsiteY30" fmla="*/ 0 h 857047"/>
              <a:gd name="connsiteX31" fmla="*/ 4211043 w 6881206"/>
              <a:gd name="connsiteY31" fmla="*/ 0 h 857047"/>
              <a:gd name="connsiteX32" fmla="*/ 4249415 w 6881206"/>
              <a:gd name="connsiteY32" fmla="*/ 0 h 857047"/>
              <a:gd name="connsiteX33" fmla="*/ 4292911 w 6881206"/>
              <a:gd name="connsiteY33" fmla="*/ 0 h 857047"/>
              <a:gd name="connsiteX34" fmla="*/ 4715176 w 6881206"/>
              <a:gd name="connsiteY34" fmla="*/ 0 h 857047"/>
              <a:gd name="connsiteX35" fmla="*/ 4749035 w 6881206"/>
              <a:gd name="connsiteY35" fmla="*/ 0 h 857047"/>
              <a:gd name="connsiteX36" fmla="*/ 5107279 w 6881206"/>
              <a:gd name="connsiteY36" fmla="*/ 0 h 857047"/>
              <a:gd name="connsiteX37" fmla="*/ 5446306 w 6881206"/>
              <a:gd name="connsiteY37" fmla="*/ 0 h 857047"/>
              <a:gd name="connsiteX38" fmla="*/ 5654500 w 6881206"/>
              <a:gd name="connsiteY38" fmla="*/ 0 h 857047"/>
              <a:gd name="connsiteX39" fmla="*/ 5879355 w 6881206"/>
              <a:gd name="connsiteY39" fmla="*/ 0 h 857047"/>
              <a:gd name="connsiteX40" fmla="*/ 6374171 w 6881206"/>
              <a:gd name="connsiteY40" fmla="*/ 0 h 857047"/>
              <a:gd name="connsiteX41" fmla="*/ 6382691 w 6881206"/>
              <a:gd name="connsiteY41" fmla="*/ 0 h 857047"/>
              <a:gd name="connsiteX42" fmla="*/ 6406881 w 6881206"/>
              <a:gd name="connsiteY42" fmla="*/ 10516 h 857047"/>
              <a:gd name="connsiteX43" fmla="*/ 6411719 w 6881206"/>
              <a:gd name="connsiteY43" fmla="*/ 15774 h 857047"/>
              <a:gd name="connsiteX44" fmla="*/ 6412418 w 6881206"/>
              <a:gd name="connsiteY44" fmla="*/ 16534 h 857047"/>
              <a:gd name="connsiteX45" fmla="*/ 6413765 w 6881206"/>
              <a:gd name="connsiteY45" fmla="*/ 17998 h 857047"/>
              <a:gd name="connsiteX46" fmla="*/ 6418286 w 6881206"/>
              <a:gd name="connsiteY46" fmla="*/ 21854 h 857047"/>
              <a:gd name="connsiteX47" fmla="*/ 6867337 w 6881206"/>
              <a:gd name="connsiteY47" fmla="*/ 404863 h 857047"/>
              <a:gd name="connsiteX48" fmla="*/ 6867337 w 6881206"/>
              <a:gd name="connsiteY48" fmla="*/ 452185 h 857047"/>
              <a:gd name="connsiteX49" fmla="*/ 6491457 w 6881206"/>
              <a:gd name="connsiteY49" fmla="*/ 772784 h 857047"/>
              <a:gd name="connsiteX50" fmla="*/ 6413765 w 6881206"/>
              <a:gd name="connsiteY50" fmla="*/ 839050 h 857047"/>
              <a:gd name="connsiteX51" fmla="*/ 6411719 w 6881206"/>
              <a:gd name="connsiteY51" fmla="*/ 841273 h 857047"/>
              <a:gd name="connsiteX52" fmla="*/ 6406881 w 6881206"/>
              <a:gd name="connsiteY52" fmla="*/ 846531 h 857047"/>
              <a:gd name="connsiteX53" fmla="*/ 6382691 w 6881206"/>
              <a:gd name="connsiteY53" fmla="*/ 857047 h 857047"/>
              <a:gd name="connsiteX54" fmla="*/ 6374171 w 6881206"/>
              <a:gd name="connsiteY54" fmla="*/ 857047 h 857047"/>
              <a:gd name="connsiteX55" fmla="*/ 6368680 w 6881206"/>
              <a:gd name="connsiteY55" fmla="*/ 857047 h 857047"/>
              <a:gd name="connsiteX56" fmla="*/ 6348221 w 6881206"/>
              <a:gd name="connsiteY56" fmla="*/ 857047 h 857047"/>
              <a:gd name="connsiteX57" fmla="*/ 6330248 w 6881206"/>
              <a:gd name="connsiteY57" fmla="*/ 857047 h 857047"/>
              <a:gd name="connsiteX58" fmla="*/ 6266353 w 6881206"/>
              <a:gd name="connsiteY58" fmla="*/ 857047 h 857047"/>
              <a:gd name="connsiteX59" fmla="*/ 6225932 w 6881206"/>
              <a:gd name="connsiteY59" fmla="*/ 857047 h 857047"/>
              <a:gd name="connsiteX60" fmla="*/ 6106926 w 6881206"/>
              <a:gd name="connsiteY60" fmla="*/ 857047 h 857047"/>
              <a:gd name="connsiteX61" fmla="*/ 6022790 w 6881206"/>
              <a:gd name="connsiteY61" fmla="*/ 857047 h 857047"/>
              <a:gd name="connsiteX62" fmla="*/ 5844088 w 6881206"/>
              <a:gd name="connsiteY62" fmla="*/ 857047 h 857047"/>
              <a:gd name="connsiteX63" fmla="*/ 5687880 w 6881206"/>
              <a:gd name="connsiteY63" fmla="*/ 857047 h 857047"/>
              <a:gd name="connsiteX64" fmla="*/ 5451985 w 6881206"/>
              <a:gd name="connsiteY64" fmla="*/ 857047 h 857047"/>
              <a:gd name="connsiteX65" fmla="*/ 5188261 w 6881206"/>
              <a:gd name="connsiteY65" fmla="*/ 857047 h 857047"/>
              <a:gd name="connsiteX66" fmla="*/ 4904764 w 6881206"/>
              <a:gd name="connsiteY66" fmla="*/ 857047 h 857047"/>
              <a:gd name="connsiteX67" fmla="*/ 4490989 w 6881206"/>
              <a:gd name="connsiteY67" fmla="*/ 857047 h 857047"/>
              <a:gd name="connsiteX68" fmla="*/ 4176573 w 6881206"/>
              <a:gd name="connsiteY68" fmla="*/ 857047 h 857047"/>
              <a:gd name="connsiteX69" fmla="*/ 4099165 w 6881206"/>
              <a:gd name="connsiteY69" fmla="*/ 857047 h 857047"/>
              <a:gd name="connsiteX70" fmla="*/ 4089943 w 6881206"/>
              <a:gd name="connsiteY70" fmla="*/ 857047 h 857047"/>
              <a:gd name="connsiteX71" fmla="*/ 4057940 w 6881206"/>
              <a:gd name="connsiteY71" fmla="*/ 857047 h 857047"/>
              <a:gd name="connsiteX72" fmla="*/ 4025386 w 6881206"/>
              <a:gd name="connsiteY72" fmla="*/ 857047 h 857047"/>
              <a:gd name="connsiteX73" fmla="*/ 3850160 w 6881206"/>
              <a:gd name="connsiteY73" fmla="*/ 857047 h 857047"/>
              <a:gd name="connsiteX74" fmla="*/ 3563124 w 6881206"/>
              <a:gd name="connsiteY74" fmla="*/ 857047 h 857047"/>
              <a:gd name="connsiteX75" fmla="*/ 3550795 w 6881206"/>
              <a:gd name="connsiteY75" fmla="*/ 857047 h 857047"/>
              <a:gd name="connsiteX76" fmla="*/ 3508932 w 6881206"/>
              <a:gd name="connsiteY76" fmla="*/ 857047 h 857047"/>
              <a:gd name="connsiteX77" fmla="*/ 3483683 w 6881206"/>
              <a:gd name="connsiteY77" fmla="*/ 857047 h 857047"/>
              <a:gd name="connsiteX78" fmla="*/ 3464491 w 6881206"/>
              <a:gd name="connsiteY78" fmla="*/ 857047 h 857047"/>
              <a:gd name="connsiteX79" fmla="*/ 3452740 w 6881206"/>
              <a:gd name="connsiteY79" fmla="*/ 857047 h 857047"/>
              <a:gd name="connsiteX80" fmla="*/ 3423719 w 6881206"/>
              <a:gd name="connsiteY80" fmla="*/ 857047 h 857047"/>
              <a:gd name="connsiteX81" fmla="*/ 3370481 w 6881206"/>
              <a:gd name="connsiteY81" fmla="*/ 857047 h 857047"/>
              <a:gd name="connsiteX82" fmla="*/ 3306946 w 6881206"/>
              <a:gd name="connsiteY82" fmla="*/ 857047 h 857047"/>
              <a:gd name="connsiteX83" fmla="*/ 3147208 w 6881206"/>
              <a:gd name="connsiteY83" fmla="*/ 857047 h 857047"/>
              <a:gd name="connsiteX84" fmla="*/ 3114429 w 6881206"/>
              <a:gd name="connsiteY84" fmla="*/ 857047 h 857047"/>
              <a:gd name="connsiteX85" fmla="*/ 2960658 w 6881206"/>
              <a:gd name="connsiteY85" fmla="*/ 857047 h 857047"/>
              <a:gd name="connsiteX86" fmla="*/ 2827230 w 6881206"/>
              <a:gd name="connsiteY86" fmla="*/ 857047 h 857047"/>
              <a:gd name="connsiteX87" fmla="*/ 2712413 w 6881206"/>
              <a:gd name="connsiteY87" fmla="*/ 857047 h 857047"/>
              <a:gd name="connsiteX88" fmla="*/ 2680242 w 6881206"/>
              <a:gd name="connsiteY88" fmla="*/ 857047 h 857047"/>
              <a:gd name="connsiteX89" fmla="*/ 2603835 w 6881206"/>
              <a:gd name="connsiteY89" fmla="*/ 857047 h 857047"/>
              <a:gd name="connsiteX90" fmla="*/ 2455042 w 6881206"/>
              <a:gd name="connsiteY90" fmla="*/ 857047 h 857047"/>
              <a:gd name="connsiteX91" fmla="*/ 2426415 w 6881206"/>
              <a:gd name="connsiteY91" fmla="*/ 857047 h 857047"/>
              <a:gd name="connsiteX92" fmla="*/ 2209736 w 6881206"/>
              <a:gd name="connsiteY92" fmla="*/ 857047 h 857047"/>
              <a:gd name="connsiteX93" fmla="*/ 1893047 w 6881206"/>
              <a:gd name="connsiteY93" fmla="*/ 857047 h 857047"/>
              <a:gd name="connsiteX94" fmla="*/ 1885034 w 6881206"/>
              <a:gd name="connsiteY94" fmla="*/ 857047 h 857047"/>
              <a:gd name="connsiteX95" fmla="*/ 1843786 w 6881206"/>
              <a:gd name="connsiteY95" fmla="*/ 857047 h 857047"/>
              <a:gd name="connsiteX96" fmla="*/ 1828944 w 6881206"/>
              <a:gd name="connsiteY96" fmla="*/ 857047 h 857047"/>
              <a:gd name="connsiteX97" fmla="*/ 1380221 w 6881206"/>
              <a:gd name="connsiteY97" fmla="*/ 857047 h 857047"/>
              <a:gd name="connsiteX98" fmla="*/ 1333065 w 6881206"/>
              <a:gd name="connsiteY98" fmla="*/ 857047 h 857047"/>
              <a:gd name="connsiteX99" fmla="*/ 653445 w 6881206"/>
              <a:gd name="connsiteY99" fmla="*/ 857047 h 857047"/>
              <a:gd name="connsiteX100" fmla="*/ 0 w 6881206"/>
              <a:gd name="connsiteY100" fmla="*/ 857047 h 857047"/>
              <a:gd name="connsiteX101" fmla="*/ 0 w 6881206"/>
              <a:gd name="connsiteY101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881206" h="857047">
                <a:moveTo>
                  <a:pt x="0" y="0"/>
                </a:moveTo>
                <a:cubicBezTo>
                  <a:pt x="0" y="0"/>
                  <a:pt x="0" y="0"/>
                  <a:pt x="653445" y="0"/>
                </a:cubicBezTo>
                <a:cubicBezTo>
                  <a:pt x="653445" y="0"/>
                  <a:pt x="653445" y="0"/>
                  <a:pt x="1156123" y="0"/>
                </a:cubicBezTo>
                <a:lnTo>
                  <a:pt x="1380221" y="0"/>
                </a:lnTo>
                <a:cubicBezTo>
                  <a:pt x="1380221" y="0"/>
                  <a:pt x="1380221" y="0"/>
                  <a:pt x="1444324" y="0"/>
                </a:cubicBezTo>
                <a:lnTo>
                  <a:pt x="1522072" y="0"/>
                </a:lnTo>
                <a:lnTo>
                  <a:pt x="1596570" y="0"/>
                </a:lnTo>
                <a:cubicBezTo>
                  <a:pt x="1668686" y="0"/>
                  <a:pt x="1764840" y="0"/>
                  <a:pt x="1893047" y="0"/>
                </a:cubicBezTo>
                <a:cubicBezTo>
                  <a:pt x="1893047" y="0"/>
                  <a:pt x="1893047" y="0"/>
                  <a:pt x="1978260" y="0"/>
                </a:cubicBezTo>
                <a:lnTo>
                  <a:pt x="2032793" y="0"/>
                </a:lnTo>
                <a:lnTo>
                  <a:pt x="2095032" y="0"/>
                </a:lnTo>
                <a:cubicBezTo>
                  <a:pt x="2196025" y="0"/>
                  <a:pt x="2347515" y="0"/>
                  <a:pt x="2574748" y="0"/>
                </a:cubicBezTo>
                <a:lnTo>
                  <a:pt x="2712413" y="0"/>
                </a:lnTo>
                <a:lnTo>
                  <a:pt x="2724164" y="0"/>
                </a:lnTo>
                <a:lnTo>
                  <a:pt x="2806423" y="0"/>
                </a:lnTo>
                <a:lnTo>
                  <a:pt x="2975563" y="0"/>
                </a:lnTo>
                <a:lnTo>
                  <a:pt x="3029696" y="0"/>
                </a:lnTo>
                <a:lnTo>
                  <a:pt x="3216247" y="0"/>
                </a:lnTo>
                <a:lnTo>
                  <a:pt x="3464491" y="0"/>
                </a:lnTo>
                <a:lnTo>
                  <a:pt x="3476820" y="0"/>
                </a:lnTo>
                <a:lnTo>
                  <a:pt x="3508932" y="0"/>
                </a:lnTo>
                <a:cubicBezTo>
                  <a:pt x="3508932" y="0"/>
                  <a:pt x="3508932" y="0"/>
                  <a:pt x="3518154" y="0"/>
                </a:cubicBezTo>
                <a:lnTo>
                  <a:pt x="3563124" y="0"/>
                </a:lnTo>
                <a:lnTo>
                  <a:pt x="3568615" y="0"/>
                </a:lnTo>
                <a:lnTo>
                  <a:pt x="3582711" y="0"/>
                </a:lnTo>
                <a:lnTo>
                  <a:pt x="3607047" y="0"/>
                </a:lnTo>
                <a:lnTo>
                  <a:pt x="3711363" y="0"/>
                </a:lnTo>
                <a:lnTo>
                  <a:pt x="3757936" y="0"/>
                </a:lnTo>
                <a:lnTo>
                  <a:pt x="3914505" y="0"/>
                </a:lnTo>
                <a:lnTo>
                  <a:pt x="4099165" y="0"/>
                </a:lnTo>
                <a:cubicBezTo>
                  <a:pt x="4099165" y="0"/>
                  <a:pt x="4099165" y="0"/>
                  <a:pt x="4176573" y="0"/>
                </a:cubicBezTo>
                <a:cubicBezTo>
                  <a:pt x="4176573" y="0"/>
                  <a:pt x="4176573" y="0"/>
                  <a:pt x="4211043" y="0"/>
                </a:cubicBezTo>
                <a:lnTo>
                  <a:pt x="4249415" y="0"/>
                </a:lnTo>
                <a:lnTo>
                  <a:pt x="4292911" y="0"/>
                </a:lnTo>
                <a:cubicBezTo>
                  <a:pt x="4370470" y="0"/>
                  <a:pt x="4499735" y="0"/>
                  <a:pt x="4715176" y="0"/>
                </a:cubicBezTo>
                <a:lnTo>
                  <a:pt x="4749035" y="0"/>
                </a:lnTo>
                <a:lnTo>
                  <a:pt x="5107279" y="0"/>
                </a:lnTo>
                <a:lnTo>
                  <a:pt x="5446306" y="0"/>
                </a:lnTo>
                <a:lnTo>
                  <a:pt x="5654500" y="0"/>
                </a:lnTo>
                <a:lnTo>
                  <a:pt x="5879355" y="0"/>
                </a:lnTo>
                <a:lnTo>
                  <a:pt x="6374171" y="0"/>
                </a:lnTo>
                <a:lnTo>
                  <a:pt x="6382691" y="0"/>
                </a:lnTo>
                <a:cubicBezTo>
                  <a:pt x="6392367" y="0"/>
                  <a:pt x="6402043" y="5258"/>
                  <a:pt x="6406881" y="10516"/>
                </a:cubicBezTo>
                <a:cubicBezTo>
                  <a:pt x="6406881" y="10516"/>
                  <a:pt x="6411719" y="10516"/>
                  <a:pt x="6411719" y="15774"/>
                </a:cubicBezTo>
                <a:cubicBezTo>
                  <a:pt x="6411719" y="15774"/>
                  <a:pt x="6411719" y="15774"/>
                  <a:pt x="6412418" y="16534"/>
                </a:cubicBezTo>
                <a:lnTo>
                  <a:pt x="6413765" y="17998"/>
                </a:lnTo>
                <a:lnTo>
                  <a:pt x="6418286" y="21854"/>
                </a:lnTo>
                <a:cubicBezTo>
                  <a:pt x="6439669" y="40092"/>
                  <a:pt x="6525203" y="113046"/>
                  <a:pt x="6867337" y="404863"/>
                </a:cubicBezTo>
                <a:cubicBezTo>
                  <a:pt x="6885830" y="415379"/>
                  <a:pt x="6885830" y="436411"/>
                  <a:pt x="6867337" y="452185"/>
                </a:cubicBezTo>
                <a:cubicBezTo>
                  <a:pt x="6867337" y="452185"/>
                  <a:pt x="6867337" y="452185"/>
                  <a:pt x="6491457" y="772784"/>
                </a:cubicBezTo>
                <a:lnTo>
                  <a:pt x="6413765" y="839050"/>
                </a:lnTo>
                <a:lnTo>
                  <a:pt x="6411719" y="841273"/>
                </a:lnTo>
                <a:cubicBezTo>
                  <a:pt x="6411719" y="841273"/>
                  <a:pt x="6406881" y="841273"/>
                  <a:pt x="6406881" y="846531"/>
                </a:cubicBezTo>
                <a:cubicBezTo>
                  <a:pt x="6402043" y="851789"/>
                  <a:pt x="6392367" y="857047"/>
                  <a:pt x="6382691" y="857047"/>
                </a:cubicBezTo>
                <a:lnTo>
                  <a:pt x="6374171" y="857047"/>
                </a:lnTo>
                <a:lnTo>
                  <a:pt x="6368680" y="857047"/>
                </a:lnTo>
                <a:lnTo>
                  <a:pt x="6348221" y="857047"/>
                </a:lnTo>
                <a:lnTo>
                  <a:pt x="6330248" y="857047"/>
                </a:lnTo>
                <a:lnTo>
                  <a:pt x="6266353" y="857047"/>
                </a:lnTo>
                <a:lnTo>
                  <a:pt x="6225932" y="857047"/>
                </a:lnTo>
                <a:lnTo>
                  <a:pt x="6106926" y="857047"/>
                </a:lnTo>
                <a:lnTo>
                  <a:pt x="6022790" y="857047"/>
                </a:lnTo>
                <a:lnTo>
                  <a:pt x="5844088" y="857047"/>
                </a:lnTo>
                <a:lnTo>
                  <a:pt x="5687880" y="857047"/>
                </a:lnTo>
                <a:lnTo>
                  <a:pt x="5451985" y="857047"/>
                </a:lnTo>
                <a:lnTo>
                  <a:pt x="5188261" y="857047"/>
                </a:lnTo>
                <a:lnTo>
                  <a:pt x="4904764" y="857047"/>
                </a:lnTo>
                <a:lnTo>
                  <a:pt x="4490989" y="857047"/>
                </a:lnTo>
                <a:lnTo>
                  <a:pt x="4176573" y="857047"/>
                </a:lnTo>
                <a:cubicBezTo>
                  <a:pt x="4176573" y="857047"/>
                  <a:pt x="4176573" y="857047"/>
                  <a:pt x="4099165" y="857047"/>
                </a:cubicBezTo>
                <a:cubicBezTo>
                  <a:pt x="4099165" y="857047"/>
                  <a:pt x="4099165" y="857047"/>
                  <a:pt x="4089943" y="857047"/>
                </a:cubicBezTo>
                <a:lnTo>
                  <a:pt x="4057940" y="857047"/>
                </a:lnTo>
                <a:lnTo>
                  <a:pt x="4025386" y="857047"/>
                </a:lnTo>
                <a:cubicBezTo>
                  <a:pt x="3988496" y="857047"/>
                  <a:pt x="3933162" y="857047"/>
                  <a:pt x="3850160" y="857047"/>
                </a:cubicBezTo>
                <a:lnTo>
                  <a:pt x="3563124" y="857047"/>
                </a:lnTo>
                <a:lnTo>
                  <a:pt x="3550795" y="857047"/>
                </a:lnTo>
                <a:lnTo>
                  <a:pt x="3508932" y="857047"/>
                </a:lnTo>
                <a:cubicBezTo>
                  <a:pt x="3508932" y="857047"/>
                  <a:pt x="3508932" y="857047"/>
                  <a:pt x="3483683" y="857047"/>
                </a:cubicBezTo>
                <a:lnTo>
                  <a:pt x="3464491" y="857047"/>
                </a:lnTo>
                <a:lnTo>
                  <a:pt x="3452740" y="857047"/>
                </a:lnTo>
                <a:lnTo>
                  <a:pt x="3423719" y="857047"/>
                </a:lnTo>
                <a:lnTo>
                  <a:pt x="3370481" y="857047"/>
                </a:lnTo>
                <a:lnTo>
                  <a:pt x="3306946" y="857047"/>
                </a:lnTo>
                <a:lnTo>
                  <a:pt x="3147208" y="857047"/>
                </a:lnTo>
                <a:lnTo>
                  <a:pt x="3114429" y="857047"/>
                </a:lnTo>
                <a:lnTo>
                  <a:pt x="2960658" y="857047"/>
                </a:lnTo>
                <a:lnTo>
                  <a:pt x="2827230" y="857047"/>
                </a:lnTo>
                <a:lnTo>
                  <a:pt x="2712413" y="857047"/>
                </a:lnTo>
                <a:lnTo>
                  <a:pt x="2680242" y="857047"/>
                </a:lnTo>
                <a:lnTo>
                  <a:pt x="2603835" y="857047"/>
                </a:lnTo>
                <a:lnTo>
                  <a:pt x="2455042" y="857047"/>
                </a:lnTo>
                <a:lnTo>
                  <a:pt x="2426415" y="857047"/>
                </a:lnTo>
                <a:lnTo>
                  <a:pt x="2209736" y="857047"/>
                </a:lnTo>
                <a:lnTo>
                  <a:pt x="1893047" y="857047"/>
                </a:lnTo>
                <a:cubicBezTo>
                  <a:pt x="1893047" y="857047"/>
                  <a:pt x="1893047" y="857047"/>
                  <a:pt x="1885034" y="857047"/>
                </a:cubicBezTo>
                <a:lnTo>
                  <a:pt x="1843786" y="857047"/>
                </a:lnTo>
                <a:lnTo>
                  <a:pt x="1828944" y="857047"/>
                </a:lnTo>
                <a:cubicBezTo>
                  <a:pt x="1764840" y="857047"/>
                  <a:pt x="1636634" y="857047"/>
                  <a:pt x="1380221" y="857047"/>
                </a:cubicBezTo>
                <a:lnTo>
                  <a:pt x="1333065" y="857047"/>
                </a:lnTo>
                <a:cubicBezTo>
                  <a:pt x="1136016" y="857047"/>
                  <a:pt x="910816" y="857047"/>
                  <a:pt x="653445" y="857047"/>
                </a:cubicBezTo>
                <a:cubicBezTo>
                  <a:pt x="653445" y="857047"/>
                  <a:pt x="653445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1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B4F3DF-41D4-D68E-9FFD-98B534FB2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737" y="702938"/>
            <a:ext cx="8911687" cy="1280890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Не раскрыты потребности или мысли. В утверждении подразумевается, что чувства автора высказывания зависят лишь от поведения другого человека </a:t>
            </a:r>
          </a:p>
        </p:txBody>
      </p:sp>
      <p:pic>
        <p:nvPicPr>
          <p:cNvPr id="10242" name="Picture 2" descr="Я тебя люблю. ">
            <a:extLst>
              <a:ext uri="{FF2B5EF4-FFF2-40B4-BE49-F238E27FC236}">
                <a16:creationId xmlns:a16="http://schemas.microsoft.com/office/drawing/2014/main" id="{D435AE7D-FC18-84C6-EEFC-5858DF3AE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871" y="3546988"/>
            <a:ext cx="40671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661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1" name="Group 11270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272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73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74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75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76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77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78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79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80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81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82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83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285" name="Group 11284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11286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287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288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289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290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291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292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293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294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295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296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297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1299" name="Rectangle 11298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301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1303" name="Rectangle 11302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Идиот - это оскорбление или нет? ">
            <a:extLst>
              <a:ext uri="{FF2B5EF4-FFF2-40B4-BE49-F238E27FC236}">
                <a16:creationId xmlns:a16="http://schemas.microsoft.com/office/drawing/2014/main" id="{14EE62F9-C269-88EF-DA4F-6FB11ACBE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6FB989-119A-4999-8C38-E26106A61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>
                <a:solidFill>
                  <a:schemeClr val="tx1"/>
                </a:solidFill>
                <a:effectLst/>
              </a:rPr>
              <a:t>«Когда вы так говорите, я чувствую гнев, потому что мне нужно уважение, а ваши слова для меня оскорбительны»</a:t>
            </a:r>
            <a:endParaRPr lang="en-US" sz="3800">
              <a:solidFill>
                <a:schemeClr val="tx1"/>
              </a:solidFill>
            </a:endParaRPr>
          </a:p>
        </p:txBody>
      </p:sp>
      <p:sp>
        <p:nvSpPr>
          <p:cNvPr id="11305" name="Rectangle 11304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307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28788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B200C9-6B16-BFB4-38D5-F8487A08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756" y="427465"/>
            <a:ext cx="8911687" cy="1280890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00B050"/>
                </a:solidFill>
              </a:rPr>
              <a:t>Автор высказывания берет на себя ответственность за свои чувства</a:t>
            </a:r>
          </a:p>
        </p:txBody>
      </p:sp>
      <p:pic>
        <p:nvPicPr>
          <p:cNvPr id="12290" name="Picture 2" descr="Груз ответственности.">
            <a:extLst>
              <a:ext uri="{FF2B5EF4-FFF2-40B4-BE49-F238E27FC236}">
                <a16:creationId xmlns:a16="http://schemas.microsoft.com/office/drawing/2014/main" id="{5A680F7F-8CF1-9025-7DEA-B80F8A12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032" y="2005781"/>
            <a:ext cx="4601497" cy="442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0463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761991-2DAB-7BC4-20FC-548F8473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«Я раздражен, когда ты поздно приходишь»</a:t>
            </a:r>
            <a:endParaRPr lang="ru-RU" b="1" dirty="0"/>
          </a:p>
        </p:txBody>
      </p:sp>
      <p:pic>
        <p:nvPicPr>
          <p:cNvPr id="3" name="Picture 4" descr="Учебники, учебно-тематичекие, презентации, методички, методические пособия,...">
            <a:extLst>
              <a:ext uri="{FF2B5EF4-FFF2-40B4-BE49-F238E27FC236}">
                <a16:creationId xmlns:a16="http://schemas.microsoft.com/office/drawing/2014/main" id="{C8A73EE4-2FFB-CAF6-453E-718C143D4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752" y="1904999"/>
            <a:ext cx="6999889" cy="432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80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00835-972C-DEB4-534C-CD7BA8F7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мире суждений нас прежде всего заботит, </a:t>
            </a:r>
            <a:r>
              <a:rPr lang="ru-RU" b="1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«кого как назвать»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3FE590-8A21-6EB1-C18A-1891D7148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3085" y="2450014"/>
            <a:ext cx="3992732" cy="573034"/>
          </a:xfrm>
        </p:spPr>
        <p:txBody>
          <a:bodyPr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Если мой коллега уделяет деталям больше внимания, чем я, то он – </a:t>
            </a:r>
            <a:r>
              <a:rPr lang="ru-RU" sz="1800" b="1" dirty="0">
                <a:solidFill>
                  <a:srgbClr val="00B0F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«придирчивый зануда».</a:t>
            </a:r>
            <a:endParaRPr lang="ru-RU" b="1" dirty="0">
              <a:solidFill>
                <a:srgbClr val="00B0F0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81C91E6-E09C-8795-B16C-5E4E0F2D9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05610" y="2180919"/>
            <a:ext cx="3999001" cy="576262"/>
          </a:xfrm>
        </p:spPr>
        <p:txBody>
          <a:bodyPr/>
          <a:lstStyle/>
          <a:p>
            <a:pPr algn="ctr"/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Если же я переживаю о деталях больше, чем он, то он </a:t>
            </a:r>
            <a:r>
              <a:rPr lang="ru-RU" sz="1800" b="1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«небрежный и безалаберный».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A28693-9C48-A388-6B9B-7724E21B454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29" y="3286621"/>
            <a:ext cx="4700588" cy="314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0D677C2-063B-7205-F010-3B61F9E4302C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55" y="3286620"/>
            <a:ext cx="4516247" cy="314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1083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3A0AB7-1977-87B2-45CC-CAFB61DC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Нет ответственности за чувства</a:t>
            </a:r>
          </a:p>
        </p:txBody>
      </p:sp>
      <p:pic>
        <p:nvPicPr>
          <p:cNvPr id="14338" name="Picture 2" descr="Никогда не поздно! ">
            <a:extLst>
              <a:ext uri="{FF2B5EF4-FFF2-40B4-BE49-F238E27FC236}">
                <a16:creationId xmlns:a16="http://schemas.microsoft.com/office/drawing/2014/main" id="{6B2D5F0F-9C31-8E89-E9EA-45BE81291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1904999"/>
            <a:ext cx="6524298" cy="376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8630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7" name="Group 15366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5368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369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370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371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372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373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374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375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376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377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378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379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5381" name="Group 15380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15382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383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384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385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386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387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388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389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390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391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392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393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5395" name="Rectangle 15394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397" name="Freeform 6">
            <a:extLst>
              <a:ext uri="{FF2B5EF4-FFF2-40B4-BE49-F238E27FC236}">
                <a16:creationId xmlns:a16="http://schemas.microsoft.com/office/drawing/2014/main" id="{76CB6AE4-A444-41E5-A744-47F048A1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5399" name="Rectangle 15398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401" name="Rectangle 15400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rgbClr val="5E5244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9AA1AA-06EB-1D11-16EA-29B6FD0AB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>
                <a:solidFill>
                  <a:srgbClr val="FEFFFF"/>
                </a:solidFill>
                <a:effectLst/>
              </a:rPr>
              <a:t>«Мне грустно, что ты не придешь на ужин, потому что я надеялся, что мы сможем провести вечер вместе»</a:t>
            </a:r>
            <a:endParaRPr lang="en-US" sz="3400">
              <a:solidFill>
                <a:srgbClr val="FEFFFF"/>
              </a:solidFill>
            </a:endParaRPr>
          </a:p>
        </p:txBody>
      </p:sp>
      <p:sp>
        <p:nvSpPr>
          <p:cNvPr id="15403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2" name="Picture 2" descr="Финансовая сторона - это отдельный разговор: все покупки и ужины... ">
            <a:extLst>
              <a:ext uri="{FF2B5EF4-FFF2-40B4-BE49-F238E27FC236}">
                <a16:creationId xmlns:a16="http://schemas.microsoft.com/office/drawing/2014/main" id="{49CFB1BE-6F22-1CC3-0666-3638C7B84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7994" y="1550133"/>
            <a:ext cx="5640502" cy="376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4897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27C847-A0E0-EBEE-2C4C-0804844F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00B050"/>
                </a:solidFill>
              </a:rPr>
              <a:t>Автор высказывания берет на себя ответственность за свои чувства</a:t>
            </a:r>
          </a:p>
        </p:txBody>
      </p:sp>
      <p:pic>
        <p:nvPicPr>
          <p:cNvPr id="16386" name="Picture 2" descr="Бесплатно Скачать оригинал Руки, Планета, Земля, Зеленый, мяч, Экология, би...">
            <a:extLst>
              <a:ext uri="{FF2B5EF4-FFF2-40B4-BE49-F238E27FC236}">
                <a16:creationId xmlns:a16="http://schemas.microsoft.com/office/drawing/2014/main" id="{1A2A1AB1-102D-8204-BC4D-B92CA878D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23" y="1905000"/>
            <a:ext cx="6931742" cy="432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2306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7" name="Group 17416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7418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419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420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421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422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423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424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425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426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427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428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429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7431" name="Group 17430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17432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433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434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435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436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437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438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439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440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441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442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443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7445" name="Rectangle 17444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447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7449" name="Rectangle 17448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2" name="Picture 4" descr="ничего не сделал, слушай, да? просто спросил, Мем Саахов с гвоздикой за ухо...">
            <a:extLst>
              <a:ext uri="{FF2B5EF4-FFF2-40B4-BE49-F238E27FC236}">
                <a16:creationId xmlns:a16="http://schemas.microsoft.com/office/drawing/2014/main" id="{E4374B34-F2C7-D10F-6B74-8B55CC196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50" r="-1" b="1321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FE106-C36B-1CE3-9851-5143F413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1">
                <a:solidFill>
                  <a:schemeClr val="tx1"/>
                </a:solidFill>
                <a:effectLst/>
              </a:rPr>
              <a:t>«Я расстроен, потому что ты сказал, что сделаешь это, и не сделал»</a:t>
            </a:r>
            <a:endParaRPr lang="en-US" sz="5000" b="1">
              <a:solidFill>
                <a:schemeClr val="tx1"/>
              </a:solidFill>
            </a:endParaRPr>
          </a:p>
        </p:txBody>
      </p:sp>
      <p:sp>
        <p:nvSpPr>
          <p:cNvPr id="17451" name="Rectangle 17450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793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453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3099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2B927-0193-E923-8947-9BC7A0EF7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Не выражены потребности обусловленные чувствами</a:t>
            </a:r>
          </a:p>
        </p:txBody>
      </p:sp>
      <p:pic>
        <p:nvPicPr>
          <p:cNvPr id="18434" name="Picture 2" descr="Попрошу в Ответах не выражаться! ">
            <a:extLst>
              <a:ext uri="{FF2B5EF4-FFF2-40B4-BE49-F238E27FC236}">
                <a16:creationId xmlns:a16="http://schemas.microsoft.com/office/drawing/2014/main" id="{10ABB492-A9EB-BC7A-E4FE-81F887EFA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4" y="1904999"/>
            <a:ext cx="6300941" cy="432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2653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E07E4-F659-2EB0-7BED-E784B37A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Просьбы, которые сделают нашу жизнь лучше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C1F086-0F17-A3BD-0E9B-0A72A19F0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оследняя составляющая процесса ННО относится к тому, чего мы бы хотели попросить у других, чтобы сделать нашу жизнь лучше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7939444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3" name="Group 19462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9464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65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66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67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68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69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70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71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72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73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74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75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9477" name="Group 19476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19478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79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80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81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82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83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84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85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86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87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88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89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9491" name="Rectangle 19490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93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9495" name="Rectangle 19494">
            <a:extLst>
              <a:ext uri="{FF2B5EF4-FFF2-40B4-BE49-F238E27FC236}">
                <a16:creationId xmlns:a16="http://schemas.microsoft.com/office/drawing/2014/main" id="{95FFA5E0-4C70-431D-A19D-18415F6C4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9458" name="Picture 2" descr="Формулируйте свои желания правильно! ">
            <a:extLst>
              <a:ext uri="{FF2B5EF4-FFF2-40B4-BE49-F238E27FC236}">
                <a16:creationId xmlns:a16="http://schemas.microsoft.com/office/drawing/2014/main" id="{5DC1624D-3411-CCF8-F48A-1012356B9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97" name="Freeform: Shape 19496">
            <a:extLst>
              <a:ext uri="{FF2B5EF4-FFF2-40B4-BE49-F238E27FC236}">
                <a16:creationId xmlns:a16="http://schemas.microsoft.com/office/drawing/2014/main" id="{BBE55C11-4C41-45E4-A00F-83DEE6BB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-1" y="3632297"/>
            <a:ext cx="8609045" cy="2170389"/>
          </a:xfrm>
          <a:custGeom>
            <a:avLst/>
            <a:gdLst>
              <a:gd name="connsiteX0" fmla="*/ 0 w 7527616"/>
              <a:gd name="connsiteY0" fmla="*/ 0 h 2170389"/>
              <a:gd name="connsiteX1" fmla="*/ 85411 w 7527616"/>
              <a:gd name="connsiteY1" fmla="*/ 0 h 2170389"/>
              <a:gd name="connsiteX2" fmla="*/ 926533 w 7527616"/>
              <a:gd name="connsiteY2" fmla="*/ 0 h 2170389"/>
              <a:gd name="connsiteX3" fmla="*/ 1114264 w 7527616"/>
              <a:gd name="connsiteY3" fmla="*/ 0 h 2170389"/>
              <a:gd name="connsiteX4" fmla="*/ 6544376 w 7527616"/>
              <a:gd name="connsiteY4" fmla="*/ 0 h 2170389"/>
              <a:gd name="connsiteX5" fmla="*/ 6610082 w 7527616"/>
              <a:gd name="connsiteY5" fmla="*/ 26276 h 2170389"/>
              <a:gd name="connsiteX6" fmla="*/ 6619468 w 7527616"/>
              <a:gd name="connsiteY6" fmla="*/ 36786 h 2170389"/>
              <a:gd name="connsiteX7" fmla="*/ 7506496 w 7527616"/>
              <a:gd name="connsiteY7" fmla="*/ 1024760 h 2170389"/>
              <a:gd name="connsiteX8" fmla="*/ 7506496 w 7527616"/>
              <a:gd name="connsiteY8" fmla="*/ 1140374 h 2170389"/>
              <a:gd name="connsiteX9" fmla="*/ 6619468 w 7527616"/>
              <a:gd name="connsiteY9" fmla="*/ 2133603 h 2170389"/>
              <a:gd name="connsiteX10" fmla="*/ 6610082 w 7527616"/>
              <a:gd name="connsiteY10" fmla="*/ 2144113 h 2170389"/>
              <a:gd name="connsiteX11" fmla="*/ 6544376 w 7527616"/>
              <a:gd name="connsiteY11" fmla="*/ 2170389 h 2170389"/>
              <a:gd name="connsiteX12" fmla="*/ 1114264 w 7527616"/>
              <a:gd name="connsiteY12" fmla="*/ 2170389 h 2170389"/>
              <a:gd name="connsiteX13" fmla="*/ 926533 w 7527616"/>
              <a:gd name="connsiteY13" fmla="*/ 2170389 h 2170389"/>
              <a:gd name="connsiteX14" fmla="*/ 146150 w 7527616"/>
              <a:gd name="connsiteY14" fmla="*/ 2170389 h 2170389"/>
              <a:gd name="connsiteX15" fmla="*/ 0 w 7527616"/>
              <a:gd name="connsiteY15" fmla="*/ 2170389 h 217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27616" h="2170389">
                <a:moveTo>
                  <a:pt x="0" y="0"/>
                </a:moveTo>
                <a:lnTo>
                  <a:pt x="85411" y="0"/>
                </a:lnTo>
                <a:cubicBezTo>
                  <a:pt x="290008" y="0"/>
                  <a:pt x="562804" y="0"/>
                  <a:pt x="926533" y="0"/>
                </a:cubicBezTo>
                <a:cubicBezTo>
                  <a:pt x="926533" y="0"/>
                  <a:pt x="926533" y="0"/>
                  <a:pt x="1114264" y="0"/>
                </a:cubicBezTo>
                <a:cubicBezTo>
                  <a:pt x="1114264" y="0"/>
                  <a:pt x="1114264" y="0"/>
                  <a:pt x="6544376" y="0"/>
                </a:cubicBezTo>
                <a:cubicBezTo>
                  <a:pt x="6567842" y="0"/>
                  <a:pt x="6591309" y="10510"/>
                  <a:pt x="6610082" y="26276"/>
                </a:cubicBezTo>
                <a:cubicBezTo>
                  <a:pt x="6614775" y="26276"/>
                  <a:pt x="6619468" y="31531"/>
                  <a:pt x="6619468" y="36786"/>
                </a:cubicBezTo>
                <a:cubicBezTo>
                  <a:pt x="6619468" y="36786"/>
                  <a:pt x="6619468" y="36786"/>
                  <a:pt x="7506496" y="1024760"/>
                </a:cubicBezTo>
                <a:cubicBezTo>
                  <a:pt x="7534656" y="1056291"/>
                  <a:pt x="7534656" y="1108843"/>
                  <a:pt x="7506496" y="1140374"/>
                </a:cubicBezTo>
                <a:cubicBezTo>
                  <a:pt x="7506496" y="1140374"/>
                  <a:pt x="7506496" y="1140374"/>
                  <a:pt x="6619468" y="2133603"/>
                </a:cubicBezTo>
                <a:cubicBezTo>
                  <a:pt x="6619468" y="2133603"/>
                  <a:pt x="6614775" y="2138858"/>
                  <a:pt x="6610082" y="2144113"/>
                </a:cubicBezTo>
                <a:cubicBezTo>
                  <a:pt x="6591309" y="2159879"/>
                  <a:pt x="6567842" y="2170389"/>
                  <a:pt x="6544376" y="2170389"/>
                </a:cubicBezTo>
                <a:cubicBezTo>
                  <a:pt x="6544376" y="2170389"/>
                  <a:pt x="6544376" y="2170389"/>
                  <a:pt x="1114264" y="2170389"/>
                </a:cubicBezTo>
                <a:cubicBezTo>
                  <a:pt x="1114264" y="2170389"/>
                  <a:pt x="1114264" y="2170389"/>
                  <a:pt x="926533" y="2170389"/>
                </a:cubicBezTo>
                <a:cubicBezTo>
                  <a:pt x="926533" y="2170389"/>
                  <a:pt x="926533" y="2170389"/>
                  <a:pt x="146150" y="2170389"/>
                </a:cubicBezTo>
                <a:lnTo>
                  <a:pt x="0" y="2170389"/>
                </a:lnTo>
                <a:close/>
              </a:path>
            </a:pathLst>
          </a:custGeom>
          <a:solidFill>
            <a:srgbClr val="3C554E">
              <a:alpha val="9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BB442-0B14-9AA6-42DA-10C38003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33" y="3889218"/>
            <a:ext cx="6368312" cy="10320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1">
                <a:solidFill>
                  <a:srgbClr val="FEFFFF"/>
                </a:solidFill>
                <a:effectLst/>
              </a:rPr>
              <a:t>Формулируйте просьбы с помощью утвердительных высказываний</a:t>
            </a:r>
            <a:endParaRPr lang="en-US" sz="2600" b="1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830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7" name="Group 20486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0488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89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0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1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2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3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4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5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6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7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8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9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0501" name="Group 20500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0502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03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04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05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06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07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08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09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10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11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12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13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0515" name="Rectangle 20514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17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20519" name="Rectangle 20518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думание. что-то. a wish. чем-то. желание. загадай. ">
            <a:extLst>
              <a:ext uri="{FF2B5EF4-FFF2-40B4-BE49-F238E27FC236}">
                <a16:creationId xmlns:a16="http://schemas.microsoft.com/office/drawing/2014/main" id="{F883087C-35AF-1F34-3D84-80787A156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2C8B86-44E7-2B10-DC3C-ABE89C5D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1">
                <a:solidFill>
                  <a:schemeClr val="tx1"/>
                </a:solidFill>
                <a:effectLst/>
              </a:rPr>
              <a:t>Расплывчатые высказывания способствуют путанице</a:t>
            </a:r>
            <a:br>
              <a:rPr lang="en-US" sz="4200">
                <a:solidFill>
                  <a:schemeClr val="tx1"/>
                </a:solidFill>
                <a:effectLst/>
              </a:rPr>
            </a:br>
            <a:endParaRPr lang="en-US" sz="4200">
              <a:solidFill>
                <a:schemeClr val="tx1"/>
              </a:solidFill>
            </a:endParaRPr>
          </a:p>
        </p:txBody>
      </p:sp>
      <p:sp>
        <p:nvSpPr>
          <p:cNvPr id="20521" name="Rectangle 20520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404E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23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56460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47964B-3501-B069-F1DD-46CC5E8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Осознанные просьбы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C878AF24-465D-EDB3-9512-3705F3D2E484}"/>
              </a:ext>
            </a:extLst>
          </p:cNvPr>
          <p:cNvSpPr/>
          <p:nvPr/>
        </p:nvSpPr>
        <p:spPr>
          <a:xfrm>
            <a:off x="2592924" y="1387366"/>
            <a:ext cx="4028090" cy="224658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Когда мы просто выражаем свои чувства, слушатели могут не понимать, чего именно мы от них хотим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F8E79180-4C4C-D745-7C56-015062892058}"/>
              </a:ext>
            </a:extLst>
          </p:cNvPr>
          <p:cNvSpPr/>
          <p:nvPr/>
        </p:nvSpPr>
        <p:spPr>
          <a:xfrm>
            <a:off x="7436068" y="1450426"/>
            <a:ext cx="4028090" cy="218352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Чем яснее для нас наши желания, тем выше вероятность их осуществления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4646528-8537-A691-CA90-70A7F161E0D6}"/>
              </a:ext>
            </a:extLst>
          </p:cNvPr>
          <p:cNvSpPr/>
          <p:nvPr/>
        </p:nvSpPr>
        <p:spPr>
          <a:xfrm>
            <a:off x="7436066" y="4335517"/>
            <a:ext cx="4028091" cy="23385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algn="ctr"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Просьбы могут звучать как требования, если вместе с ними не высказываются чувства и потребности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82FE0AA-A1D2-3EF9-847D-4CCA7ADA256F}"/>
              </a:ext>
            </a:extLst>
          </p:cNvPr>
          <p:cNvSpPr/>
          <p:nvPr/>
        </p:nvSpPr>
        <p:spPr>
          <a:xfrm>
            <a:off x="2592924" y="4330262"/>
            <a:ext cx="4028090" cy="23490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Мы часто не осознаем, о чем просим</a:t>
            </a:r>
          </a:p>
        </p:txBody>
      </p:sp>
    </p:spTree>
    <p:extLst>
      <p:ext uri="{BB962C8B-B14F-4D97-AF65-F5344CB8AC3E}">
        <p14:creationId xmlns:p14="http://schemas.microsoft.com/office/powerpoint/2010/main" val="28938230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227C52-02E3-0246-5E5F-465ABC88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Просьба дать обратную связь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Свиток: вертикальный 2">
            <a:extLst>
              <a:ext uri="{FF2B5EF4-FFF2-40B4-BE49-F238E27FC236}">
                <a16:creationId xmlns:a16="http://schemas.microsoft.com/office/drawing/2014/main" id="{25653CCC-CDD1-712B-D7C7-E8A3414C5C11}"/>
              </a:ext>
            </a:extLst>
          </p:cNvPr>
          <p:cNvSpPr/>
          <p:nvPr/>
        </p:nvSpPr>
        <p:spPr>
          <a:xfrm>
            <a:off x="1144712" y="1905000"/>
            <a:ext cx="3450936" cy="3452647"/>
          </a:xfrm>
          <a:prstGeom prst="verticalScroll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Чтобы убедиться, что собеседник услышал Вас, попросите его повторить сказанное вами</a:t>
            </a:r>
          </a:p>
        </p:txBody>
      </p:sp>
      <p:sp>
        <p:nvSpPr>
          <p:cNvPr id="5" name="Свиток: вертикальный 4">
            <a:extLst>
              <a:ext uri="{FF2B5EF4-FFF2-40B4-BE49-F238E27FC236}">
                <a16:creationId xmlns:a16="http://schemas.microsoft.com/office/drawing/2014/main" id="{16635B15-CFD9-2199-6325-2BDCEE4ED542}"/>
              </a:ext>
            </a:extLst>
          </p:cNvPr>
          <p:cNvSpPr/>
          <p:nvPr/>
        </p:nvSpPr>
        <p:spPr>
          <a:xfrm>
            <a:off x="8265470" y="1905000"/>
            <a:ext cx="3450936" cy="3452647"/>
          </a:xfrm>
          <a:prstGeom prst="verticalScroll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Если собеседник не хочет повторять ваши слова, войдите в его положение</a:t>
            </a:r>
          </a:p>
        </p:txBody>
      </p:sp>
      <p:sp>
        <p:nvSpPr>
          <p:cNvPr id="6" name="Свиток: вертикальный 5">
            <a:extLst>
              <a:ext uri="{FF2B5EF4-FFF2-40B4-BE49-F238E27FC236}">
                <a16:creationId xmlns:a16="http://schemas.microsoft.com/office/drawing/2014/main" id="{8BC3448D-4F85-E3C9-5B0C-EAF7BF265FCF}"/>
              </a:ext>
            </a:extLst>
          </p:cNvPr>
          <p:cNvSpPr/>
          <p:nvPr/>
        </p:nvSpPr>
        <p:spPr>
          <a:xfrm>
            <a:off x="4705091" y="1905000"/>
            <a:ext cx="3450936" cy="3452647"/>
          </a:xfrm>
          <a:prstGeom prst="verticalScroll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Когда вы попросили собеседника повторить ваши слова и он пытается выполнить эту просьбу, выражайте одобрение</a:t>
            </a:r>
          </a:p>
        </p:txBody>
      </p:sp>
      <p:pic>
        <p:nvPicPr>
          <p:cNvPr id="21508" name="Picture 4" descr="Лучше не выходит сделать. ">
            <a:extLst>
              <a:ext uri="{FF2B5EF4-FFF2-40B4-BE49-F238E27FC236}">
                <a16:creationId xmlns:a16="http://schemas.microsoft.com/office/drawing/2014/main" id="{7163CD2E-2C20-CBD3-02EB-74AD24381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952" y="5571738"/>
            <a:ext cx="1986455" cy="110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Глаз попугая.">
            <a:extLst>
              <a:ext uri="{FF2B5EF4-FFF2-40B4-BE49-F238E27FC236}">
                <a16:creationId xmlns:a16="http://schemas.microsoft.com/office/drawing/2014/main" id="{4FEDB25B-9EB7-CE5C-77AC-15125FD18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52392" y="5571738"/>
            <a:ext cx="2049517" cy="110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6" name="Picture 12" descr="обои : 1920x1200 px, цвет, глаза, Попугаи, Тропический 1920x1200.">
            <a:extLst>
              <a:ext uri="{FF2B5EF4-FFF2-40B4-BE49-F238E27FC236}">
                <a16:creationId xmlns:a16="http://schemas.microsoft.com/office/drawing/2014/main" id="{80B9E6B6-68A7-B213-B630-AC86DBE80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893" y="5571737"/>
            <a:ext cx="2049517" cy="110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253386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903</TotalTime>
  <Words>2379</Words>
  <Application>Microsoft Office PowerPoint</Application>
  <PresentationFormat>Широкоэкранный</PresentationFormat>
  <Paragraphs>225</Paragraphs>
  <Slides>114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114</vt:i4>
      </vt:variant>
    </vt:vector>
  </HeadingPairs>
  <TitlesOfParts>
    <vt:vector size="120" baseType="lpstr">
      <vt:lpstr>Arial</vt:lpstr>
      <vt:lpstr>Calibri</vt:lpstr>
      <vt:lpstr>Century</vt:lpstr>
      <vt:lpstr>Century Gothic</vt:lpstr>
      <vt:lpstr>Wingdings 3</vt:lpstr>
      <vt:lpstr>Легкий дым</vt:lpstr>
      <vt:lpstr>Ненасильственное общение. Язык Жизни</vt:lpstr>
      <vt:lpstr> В жизни главное для меня – сопереживание, живой поток между мной и другими, основанный на взаимной отдаче от сердца. Маршалл Розенберг </vt:lpstr>
      <vt:lpstr>Концепция ННО</vt:lpstr>
      <vt:lpstr>Цель ННО – установление отношений, основанных на честности и эмпатии. </vt:lpstr>
      <vt:lpstr>Четыре составляющих ННО </vt:lpstr>
      <vt:lpstr>Мать может выразить эти три составляющих, сказав своему сыну-подростку</vt:lpstr>
      <vt:lpstr>Процесс ННО  </vt:lpstr>
      <vt:lpstr>В мире суждений нас прежде всего заботит, «кого как назвать» </vt:lpstr>
      <vt:lpstr>В мире суждений нас прежде всего заботит, «кого как назвать»</vt:lpstr>
      <vt:lpstr>Анализирование других выражает наши собственные потребности и ценности</vt:lpstr>
      <vt:lpstr>Классификация и осуждение людей способствуют насилию</vt:lpstr>
      <vt:lpstr>Формы отчуждающего от жизни общения</vt:lpstr>
      <vt:lpstr>Наблюдение без оценивания</vt:lpstr>
      <vt:lpstr>Наблюдение без оценивания – это высочайшая ступень развития человеческого ума  Индийский философ Джидду Кришнамурти </vt:lpstr>
      <vt:lpstr>Когда мы смешиваем наблюдение с оцениванием, люди могут слышать в наших словах критику</vt:lpstr>
      <vt:lpstr>Упражнение №1 Наблюдение или оценивание?</vt:lpstr>
      <vt:lpstr>1) Вчера Джон разозлился на меня без малейшего повода</vt:lpstr>
      <vt:lpstr>Слова «без малейшего повода» относятся к Оцениванию. Оценочным является и умозаключение о том, что Джон разозлился</vt:lpstr>
      <vt:lpstr>Вчера вечером Нэнси грызла ногти, когда смотрела телевизор</vt:lpstr>
      <vt:lpstr>Это Наблюдение, к которому не примешивается оценивание</vt:lpstr>
      <vt:lpstr>Во время совещания Сэм не спросил моего мнения</vt:lpstr>
      <vt:lpstr>Это Наблюдение, которое высказывается без примеси оценивания.</vt:lpstr>
      <vt:lpstr>Мой отец – хороший человек</vt:lpstr>
      <vt:lpstr>Слова «хороший человек» – это оценка</vt:lpstr>
      <vt:lpstr>Дженис слишком много работает</vt:lpstr>
      <vt:lpstr>«Слишком много» – Оценка.</vt:lpstr>
      <vt:lpstr>Генри агрессивен</vt:lpstr>
      <vt:lpstr>Слово «агрессивен» – Оценочное</vt:lpstr>
      <vt:lpstr>На этой неделе Пэм каждый день приходила первой</vt:lpstr>
      <vt:lpstr>Описание не содержит Оценивания</vt:lpstr>
      <vt:lpstr>Мой сын часто пренебрегает чисткой зубов</vt:lpstr>
      <vt:lpstr>«Часто» – это элемент Оценивания</vt:lpstr>
      <vt:lpstr>Люк сказал мне, что в желтом я выгляжу не очень хорошо</vt:lpstr>
      <vt:lpstr>Это наблюдение, высказанное без оценивания</vt:lpstr>
      <vt:lpstr>Когда я разговариваю с тетей, она мне жалуется</vt:lpstr>
      <vt:lpstr>Слово «жалуется» оценочное</vt:lpstr>
      <vt:lpstr>Вторая составляющая ННО </vt:lpstr>
      <vt:lpstr>Обычно речь не идет о ясном выражении чувств, если слово «чувствовать» сопровождается словами:  </vt:lpstr>
      <vt:lpstr>Словами «я», «ты», «вы», «он», «она», «они», «оно», «это»</vt:lpstr>
      <vt:lpstr>Именами или словами, обозначающими людей</vt:lpstr>
      <vt:lpstr>Необходимо отличать наши чувства от наших представлений о себе</vt:lpstr>
      <vt:lpstr>Необходимо различать то, что мы чувствуем, и то, как другие люди, по нашему мнению, реагируют на нас или ведут себя по отношению к нам. </vt:lpstr>
      <vt:lpstr>В выражении наших чувств помогают слова, которые относятся к конкретным эмоциям, а не с обобщенным или неясным смыслом</vt:lpstr>
      <vt:lpstr>Упражнение 2  Узнайте Выражение чувств  </vt:lpstr>
      <vt:lpstr>«Я чувствую, что ты не любишь меня». </vt:lpstr>
      <vt:lpstr>Слова «ты не любишь меня»  не выражением чувств</vt:lpstr>
      <vt:lpstr>«Мне жаль, что ты уходишь». </vt:lpstr>
      <vt:lpstr>Здесь присутствует выражение чувств</vt:lpstr>
      <vt:lpstr>«Когда ты так говоришь, мне страшно». </vt:lpstr>
      <vt:lpstr>Здесь присутствует выражение чувств</vt:lpstr>
      <vt:lpstr>«Когда вы со мной не здороваетесь, я чувствую, что ко мне проявляют неуважение». </vt:lpstr>
      <vt:lpstr>Не считается чувством ощущение неуважения по отношению к себе</vt:lpstr>
      <vt:lpstr>«Я рад, что вы сможете прийти»</vt:lpstr>
      <vt:lpstr>Это выражение Чувств</vt:lpstr>
      <vt:lpstr>«Ты отвратителен»</vt:lpstr>
      <vt:lpstr>Слово «отвратителен» не выражает чувство</vt:lpstr>
      <vt:lpstr>«Мне хочется ударить тебя» </vt:lpstr>
      <vt:lpstr>Слова «хочется ударить» не является выражением чувства</vt:lpstr>
      <vt:lpstr>«Я чувствую, что меня неправильно поняли»</vt:lpstr>
      <vt:lpstr>Не являются слова «меня неправильно поняли» выражением чувств</vt:lpstr>
      <vt:lpstr>«Мне очень хорошо от того, что ты сделал для меня» </vt:lpstr>
      <vt:lpstr>Это словесное выражение чувств</vt:lpstr>
      <vt:lpstr>«Я ни на что не годен»</vt:lpstr>
      <vt:lpstr>Слова «ни на что не годен» не является выражением чувств</vt:lpstr>
      <vt:lpstr>Третья составляющая ННО </vt:lpstr>
      <vt:lpstr>Действия других могут быть стимулом для наших чувств, но никогда не являются их непосредственной причиной</vt:lpstr>
      <vt:lpstr>Четыре варианта реакции на негативные высказывания</vt:lpstr>
      <vt:lpstr>Обвинить себя</vt:lpstr>
      <vt:lpstr> Обвинить других</vt:lpstr>
      <vt:lpstr>Ощутить собственные чувства и потребности. </vt:lpstr>
      <vt:lpstr>Ощутить чувства и потребности других</vt:lpstr>
      <vt:lpstr>Признавая наши собственные потребности, желания, ожидания, ценности и мысли, мы берем на себя ответственность за наши чувства, вместо того чтобы обвинять других</vt:lpstr>
      <vt:lpstr>И еще вариант</vt:lpstr>
      <vt:lpstr>Чем лучше мы умеем налаживать контакт между нашими чувствами и потребностями, тем легче другим проявлять по отношению к нам сопереживание</vt:lpstr>
      <vt:lpstr>Соединяйте свои чувства с потребностями: «Я чувствую… потому что мне нужно…» </vt:lpstr>
      <vt:lpstr>«Меня просто бесят орфографические ошибки в наших буклетах, ведь мне хочется, чтобы наша компания выглядела профессиональной» </vt:lpstr>
      <vt:lpstr>«Мама огорчена тем, что ты оставляешь еду на тарелке, – я ведь хочу, чтобы ты рос сильным и здоровым» </vt:lpstr>
      <vt:lpstr>Потребности, лежащие в основе чувств </vt:lpstr>
      <vt:lpstr>Потребности, лежащие в основе чувств </vt:lpstr>
      <vt:lpstr>От эмоционального рабства к эмоциональной свободе </vt:lpstr>
      <vt:lpstr>Первая стадия:  Эмоциональное рабство.  Мы считаем себя ответственными за чувства других</vt:lpstr>
      <vt:lpstr>Вторая стадия:  «Грубиянская».  Мы злимся и не хотим больше быть ответственными за чувства других</vt:lpstr>
      <vt:lpstr>Третья стадия:  Эмоциональное освобождение.  Мы берем на себя ответственность за наши намерения и действия</vt:lpstr>
      <vt:lpstr>Упражнение 3  Признание потребностей  </vt:lpstr>
      <vt:lpstr>«Меня бесит, что ты разбрасываешь документацию нашей компании по полу конференц-зала»</vt:lpstr>
      <vt:lpstr>Не раскрыты потребности или мысли. В утверждении подразумевается, что чувства автора высказывания зависят лишь от поведения другого человека </vt:lpstr>
      <vt:lpstr>«Когда вы так говорите, я чувствую гнев, потому что мне нужно уважение, а ваши слова для меня оскорбительны»</vt:lpstr>
      <vt:lpstr>Автор высказывания берет на себя ответственность за свои чувства</vt:lpstr>
      <vt:lpstr>«Я раздражен, когда ты поздно приходишь»</vt:lpstr>
      <vt:lpstr>Нет ответственности за чувства</vt:lpstr>
      <vt:lpstr>«Мне грустно, что ты не придешь на ужин, потому что я надеялся, что мы сможем провести вечер вместе»</vt:lpstr>
      <vt:lpstr>Автор высказывания берет на себя ответственность за свои чувства</vt:lpstr>
      <vt:lpstr>«Я расстроен, потому что ты сказал, что сделаешь это, и не сделал»</vt:lpstr>
      <vt:lpstr>Не выражены потребности обусловленные чувствами</vt:lpstr>
      <vt:lpstr>Просьбы, которые сделают нашу жизнь лучше </vt:lpstr>
      <vt:lpstr>Формулируйте просьбы с помощью утвердительных высказываний</vt:lpstr>
      <vt:lpstr>Расплывчатые высказывания способствуют путанице </vt:lpstr>
      <vt:lpstr>Осознанные просьбы </vt:lpstr>
      <vt:lpstr>Просьба дать обратную связь </vt:lpstr>
      <vt:lpstr>Просьба о честной реакции </vt:lpstr>
      <vt:lpstr>Различия между просьбами и требованиями   Когда люди слышат наши требования, они видят две возможности – подчинение или сопротивление  Чтобы отличить просьбу от требования, понаблюдайте за поведением человека, не получившего отклика на свои слова  Если в ответ на отказ звучит критика или осуждение, то это было требование  Если собеседнику в ответ на его отказ навязывают чувство вины, то это было требование  Если в ответ на отказ человек проявляет понимание по отношению к собеседнику, тогда это была просьба </vt:lpstr>
      <vt:lpstr>Обращаясь к кому-то с просьбой, необходимо проверить, нет ли там мыслей, которые автоматически превращают просьбы в требования:  </vt:lpstr>
      <vt:lpstr>Упражнение 4  Выражение просьб </vt:lpstr>
      <vt:lpstr>«Я хочу, чтобы ты меня понял»</vt:lpstr>
      <vt:lpstr>Слова «хочу, чтобы ты меня понял» не являются ясным выражением просьбы об определенном действии</vt:lpstr>
      <vt:lpstr>«Я хочу, чтобы ты назвал один из моих поступков, который тебе понравился»</vt:lpstr>
      <vt:lpstr>Здесь высказывается просьба об определенном действии</vt:lpstr>
      <vt:lpstr>«Мне хотелось бы, чтобы ты чувствовал большую уверенность в себе» </vt:lpstr>
      <vt:lpstr>Слова «чувствовать большую уверенность в себе» не содержат ясной просьбы об определенном действии</vt:lpstr>
      <vt:lpstr>«Я хочу, чтобы ты перестал пить» </vt:lpstr>
      <vt:lpstr>Слова «я хочу, чтобы ты перестал пить» выражают не то, чего хочет автор высказывания, а скорее то, чего она не хочет</vt:lpstr>
      <vt:lpstr>«Я хочу, чтобы ты позволил мне быть собой»</vt:lpstr>
      <vt:lpstr>Слова «я хочу, чтобы ты позволил мне быть собой» не выражают просьбу об определенном действии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Ненасильственное общение. Язык Жизни</dc:title>
  <dc:creator>365 Pro Plus</dc:creator>
  <cp:lastModifiedBy>365 Pro Plus</cp:lastModifiedBy>
  <cp:revision>9</cp:revision>
  <dcterms:created xsi:type="dcterms:W3CDTF">2022-10-23T06:43:48Z</dcterms:created>
  <dcterms:modified xsi:type="dcterms:W3CDTF">2022-10-25T05:05:38Z</dcterms:modified>
</cp:coreProperties>
</file>